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61" r:id="rId4"/>
    <p:sldId id="274" r:id="rId5"/>
    <p:sldId id="275" r:id="rId6"/>
    <p:sldId id="262" r:id="rId7"/>
    <p:sldId id="263" r:id="rId8"/>
    <p:sldId id="256" r:id="rId9"/>
    <p:sldId id="264" r:id="rId10"/>
    <p:sldId id="265" r:id="rId11"/>
    <p:sldId id="266" r:id="rId12"/>
    <p:sldId id="267" r:id="rId13"/>
    <p:sldId id="259" r:id="rId14"/>
    <p:sldId id="270" r:id="rId15"/>
    <p:sldId id="271" r:id="rId16"/>
    <p:sldId id="269" r:id="rId17"/>
    <p:sldId id="268" r:id="rId18"/>
    <p:sldId id="272" r:id="rId19"/>
    <p:sldId id="273" r:id="rId2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F2D"/>
    <a:srgbClr val="009E62"/>
    <a:srgbClr val="F8F7F2"/>
    <a:srgbClr val="345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4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95080-5CBF-443E-8C61-57F12E252842}" type="datetimeFigureOut">
              <a:rPr lang="ro-RO" smtClean="0"/>
              <a:t>30.09.2017</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F5134-E6C1-445A-A055-570EB07102EF}" type="slidenum">
              <a:rPr lang="ro-RO" smtClean="0"/>
              <a:t>‹#›</a:t>
            </a:fld>
            <a:endParaRPr lang="ro-RO"/>
          </a:p>
        </p:txBody>
      </p:sp>
    </p:spTree>
    <p:extLst>
      <p:ext uri="{BB962C8B-B14F-4D97-AF65-F5344CB8AC3E}">
        <p14:creationId xmlns:p14="http://schemas.microsoft.com/office/powerpoint/2010/main" val="16275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ro-RO"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o-RO"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391872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o-RO"/>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24052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o-RO"/>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16780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o-R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o-RO"/>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260292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o-RO"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114714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ro-RO"/>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242007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ro-RO"/>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107862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o-RO"/>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ro-RO"/>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27605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ro-RO"/>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8082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ro-RO"/>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376287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1DB5C2-0984-40B6-B392-0ED3D8A06FCC}" type="datetimeFigureOut">
              <a:rPr lang="ro-RO" smtClean="0"/>
              <a:t>30.09.2017</a:t>
            </a:fld>
            <a:endParaRPr lang="ro-RO"/>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ro-RO"/>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1ED3EF-F0A4-4D84-811C-387BED43189E}" type="slidenum">
              <a:rPr lang="ro-RO" smtClean="0"/>
              <a:t>‹#›</a:t>
            </a:fld>
            <a:endParaRPr lang="ro-RO"/>
          </a:p>
        </p:txBody>
      </p:sp>
    </p:spTree>
    <p:extLst>
      <p:ext uri="{BB962C8B-B14F-4D97-AF65-F5344CB8AC3E}">
        <p14:creationId xmlns:p14="http://schemas.microsoft.com/office/powerpoint/2010/main" val="6401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userDrawn="1"/>
        </p:nvGrpSpPr>
        <p:grpSpPr>
          <a:xfrm>
            <a:off x="-7200" y="0"/>
            <a:ext cx="9162000" cy="6858000"/>
            <a:chOff x="-7200" y="0"/>
            <a:chExt cx="9162000" cy="6858000"/>
          </a:xfrm>
        </p:grpSpPr>
        <p:sp>
          <p:nvSpPr>
            <p:cNvPr id="9" name="Rectangle 8"/>
            <p:cNvSpPr/>
            <p:nvPr/>
          </p:nvSpPr>
          <p:spPr>
            <a:xfrm>
              <a:off x="0" y="0"/>
              <a:ext cx="9144000" cy="685800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0" name="Rectangle 9"/>
            <p:cNvSpPr/>
            <p:nvPr/>
          </p:nvSpPr>
          <p:spPr>
            <a:xfrm>
              <a:off x="-7200" y="0"/>
              <a:ext cx="9162000" cy="1844824"/>
            </a:xfrm>
            <a:prstGeom prst="rect">
              <a:avLst/>
            </a:prstGeom>
            <a:gradFill>
              <a:gsLst>
                <a:gs pos="0">
                  <a:schemeClr val="tx2">
                    <a:alpha val="61000"/>
                    <a:lumMod val="85000"/>
                  </a:schemeClr>
                </a:gs>
                <a:gs pos="50000">
                  <a:schemeClr val="accent1"/>
                </a:gs>
                <a:gs pos="100000">
                  <a:srgbClr val="0070C0">
                    <a:lumMod val="79000"/>
                  </a:srgbClr>
                </a:gs>
              </a:gsLst>
              <a:lin ang="3000000" scaled="0"/>
            </a:gradFill>
            <a:ln>
              <a:noFill/>
            </a:ln>
            <a:effectLst>
              <a:outerShdw blurRad="25400" dist="254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13" name="Rounded Rectangle 12"/>
          <p:cNvSpPr/>
          <p:nvPr userDrawn="1"/>
        </p:nvSpPr>
        <p:spPr>
          <a:xfrm>
            <a:off x="216000" y="1575956"/>
            <a:ext cx="8820496" cy="4661356"/>
          </a:xfrm>
          <a:prstGeom prst="roundRect">
            <a:avLst>
              <a:gd name="adj" fmla="val 1649"/>
            </a:avLst>
          </a:prstGeom>
          <a:solidFill>
            <a:schemeClr val="bg2"/>
          </a:solidFill>
          <a:ln>
            <a:noFill/>
          </a:ln>
          <a:effectLst>
            <a:outerShdw blurRad="50800" sx="102000" sy="102000" algn="ctr" rotWithShape="0">
              <a:schemeClr val="bg1">
                <a:lumMod val="6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56922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Hqbp4RsGSi0&amp;feature=youtu.b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3.png"/><Relationship Id="rId12"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png"/><Relationship Id="rId10" Type="http://schemas.microsoft.com/office/2007/relationships/hdphoto" Target="../media/hdphoto9.wdp"/><Relationship Id="rId4" Type="http://schemas.microsoft.com/office/2007/relationships/hdphoto" Target="../media/hdphoto8.wdp"/><Relationship Id="rId9" Type="http://schemas.openxmlformats.org/officeDocument/2006/relationships/image" Target="../media/image20.png"/><Relationship Id="rId14" Type="http://schemas.microsoft.com/office/2007/relationships/hdphoto" Target="../media/hdphoto14.wdp"/></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2.png"/><Relationship Id="rId18" Type="http://schemas.microsoft.com/office/2007/relationships/hdphoto" Target="../media/hdphoto19.wdp"/><Relationship Id="rId3" Type="http://schemas.openxmlformats.org/officeDocument/2006/relationships/image" Target="../media/image19.png"/><Relationship Id="rId7" Type="http://schemas.openxmlformats.org/officeDocument/2006/relationships/image" Target="../media/image3.png"/><Relationship Id="rId12" Type="http://schemas.microsoft.com/office/2007/relationships/hdphoto" Target="../media/hdphoto16.wdp"/><Relationship Id="rId17" Type="http://schemas.openxmlformats.org/officeDocument/2006/relationships/image" Target="../media/image34.jpeg"/><Relationship Id="rId2" Type="http://schemas.openxmlformats.org/officeDocument/2006/relationships/image" Target="../media/image18.jpeg"/><Relationship Id="rId16" Type="http://schemas.microsoft.com/office/2007/relationships/hdphoto" Target="../media/hdphoto18.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image" Target="../media/image33.png"/><Relationship Id="rId10" Type="http://schemas.microsoft.com/office/2007/relationships/hdphoto" Target="../media/hdphoto15.wdp"/><Relationship Id="rId4" Type="http://schemas.microsoft.com/office/2007/relationships/hdphoto" Target="../media/hdphoto8.wdp"/><Relationship Id="rId9" Type="http://schemas.openxmlformats.org/officeDocument/2006/relationships/image" Target="../media/image30.png"/><Relationship Id="rId14" Type="http://schemas.microsoft.com/office/2007/relationships/hdphoto" Target="../media/hdphoto17.wdp"/></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2.png"/><Relationship Id="rId18" Type="http://schemas.microsoft.com/office/2007/relationships/hdphoto" Target="../media/hdphoto20.wdp"/><Relationship Id="rId3" Type="http://schemas.openxmlformats.org/officeDocument/2006/relationships/image" Target="../media/image19.png"/><Relationship Id="rId7" Type="http://schemas.openxmlformats.org/officeDocument/2006/relationships/image" Target="../media/image3.png"/><Relationship Id="rId12" Type="http://schemas.microsoft.com/office/2007/relationships/hdphoto" Target="../media/hdphoto18.wdp"/><Relationship Id="rId17" Type="http://schemas.openxmlformats.org/officeDocument/2006/relationships/image" Target="../media/image35.png"/><Relationship Id="rId2" Type="http://schemas.openxmlformats.org/officeDocument/2006/relationships/image" Target="../media/image18.jpeg"/><Relationship Id="rId16"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2.png"/><Relationship Id="rId15" Type="http://schemas.openxmlformats.org/officeDocument/2006/relationships/image" Target="../media/image34.jpeg"/><Relationship Id="rId10" Type="http://schemas.microsoft.com/office/2007/relationships/hdphoto" Target="../media/hdphoto15.wdp"/><Relationship Id="rId4" Type="http://schemas.microsoft.com/office/2007/relationships/hdphoto" Target="../media/hdphoto8.wdp"/><Relationship Id="rId9" Type="http://schemas.openxmlformats.org/officeDocument/2006/relationships/image" Target="../media/image30.png"/><Relationship Id="rId14" Type="http://schemas.microsoft.com/office/2007/relationships/hdphoto" Target="../media/hdphoto17.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4.png"/><Relationship Id="rId18" Type="http://schemas.openxmlformats.org/officeDocument/2006/relationships/image" Target="../media/image38.png"/><Relationship Id="rId3"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23.png"/><Relationship Id="rId17" Type="http://schemas.openxmlformats.org/officeDocument/2006/relationships/image" Target="../media/image37.png"/><Relationship Id="rId2" Type="http://schemas.openxmlformats.org/officeDocument/2006/relationships/image" Target="../media/image19.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15.wdp"/><Relationship Id="rId5" Type="http://schemas.microsoft.com/office/2007/relationships/hdphoto" Target="../media/hdphoto21.wdp"/><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6.jpeg"/><Relationship Id="rId9" Type="http://schemas.openxmlformats.org/officeDocument/2006/relationships/image" Target="../media/image4.png"/><Relationship Id="rId14" Type="http://schemas.microsoft.com/office/2007/relationships/hdphoto" Target="../media/hdphoto11.wdp"/></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15.wdp"/><Relationship Id="rId5" Type="http://schemas.microsoft.com/office/2007/relationships/hdphoto" Target="../media/hdphoto21.wdp"/><Relationship Id="rId10" Type="http://schemas.openxmlformats.org/officeDocument/2006/relationships/image" Target="../media/image30.png"/><Relationship Id="rId4" Type="http://schemas.openxmlformats.org/officeDocument/2006/relationships/image" Target="../media/image36.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png"/><Relationship Id="rId3"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15.wdp"/><Relationship Id="rId5" Type="http://schemas.microsoft.com/office/2007/relationships/hdphoto" Target="../media/hdphoto21.wdp"/><Relationship Id="rId15" Type="http://schemas.openxmlformats.org/officeDocument/2006/relationships/image" Target="../media/image38.png"/><Relationship Id="rId10" Type="http://schemas.openxmlformats.org/officeDocument/2006/relationships/image" Target="../media/image30.png"/><Relationship Id="rId4" Type="http://schemas.openxmlformats.org/officeDocument/2006/relationships/image" Target="../media/image36.jpeg"/><Relationship Id="rId9" Type="http://schemas.openxmlformats.org/officeDocument/2006/relationships/image" Target="../media/image4.png"/><Relationship Id="rId14" Type="http://schemas.microsoft.com/office/2007/relationships/hdphoto" Target="../media/hdphoto10.wdp"/></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2.wdp"/><Relationship Id="rId3"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15.wdp"/><Relationship Id="rId5" Type="http://schemas.microsoft.com/office/2007/relationships/hdphoto" Target="../media/hdphoto21.wdp"/><Relationship Id="rId15" Type="http://schemas.microsoft.com/office/2007/relationships/hdphoto" Target="../media/hdphoto23.wdp"/><Relationship Id="rId10" Type="http://schemas.openxmlformats.org/officeDocument/2006/relationships/image" Target="../media/image30.png"/><Relationship Id="rId4" Type="http://schemas.openxmlformats.org/officeDocument/2006/relationships/image" Target="../media/image36.jpeg"/><Relationship Id="rId9" Type="http://schemas.openxmlformats.org/officeDocument/2006/relationships/image" Target="../media/image4.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4.wdp"/><Relationship Id="rId3"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hdphoto" Target="../media/hdphoto15.wdp"/><Relationship Id="rId5" Type="http://schemas.microsoft.com/office/2007/relationships/hdphoto" Target="../media/hdphoto21.wdp"/><Relationship Id="rId15" Type="http://schemas.microsoft.com/office/2007/relationships/hdphoto" Target="../media/hdphoto22.wdp"/><Relationship Id="rId10" Type="http://schemas.openxmlformats.org/officeDocument/2006/relationships/image" Target="../media/image30.png"/><Relationship Id="rId4" Type="http://schemas.openxmlformats.org/officeDocument/2006/relationships/image" Target="../media/image36.jpeg"/><Relationship Id="rId9" Type="http://schemas.openxmlformats.org/officeDocument/2006/relationships/image" Target="../media/image4.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apero.ro/ghiseul-ro/" TargetMode="External"/><Relationship Id="rId3" Type="http://schemas.microsoft.com/office/2007/relationships/hdphoto" Target="../media/hdphoto1.wdp"/><Relationship Id="rId7" Type="http://schemas.microsoft.com/office/2007/relationships/hdphoto" Target="../media/hdphoto25.wdp"/><Relationship Id="rId12"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www.ghiseul.ro/" TargetMode="External"/><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microsoft.com/office/2007/relationships/hdphoto" Target="../media/hdphoto26.wdp"/><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png"/><Relationship Id="rId3" Type="http://schemas.microsoft.com/office/2007/relationships/hdphoto" Target="../media/hdphoto4.wdp"/><Relationship Id="rId7" Type="http://schemas.openxmlformats.org/officeDocument/2006/relationships/image" Target="../media/image16.png"/><Relationship Id="rId12"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10.wdp"/><Relationship Id="rId1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image" Target="../media/image18.jpeg"/><Relationship Id="rId16" Type="http://schemas.microsoft.com/office/2007/relationships/hdphoto" Target="../media/hdphoto11.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24.png"/><Relationship Id="rId10" Type="http://schemas.microsoft.com/office/2007/relationships/hdphoto" Target="../media/hdphoto9.wdp"/><Relationship Id="rId4" Type="http://schemas.microsoft.com/office/2007/relationships/hdphoto" Target="../media/hdphoto8.wdp"/><Relationship Id="rId9" Type="http://schemas.openxmlformats.org/officeDocument/2006/relationships/image" Target="../media/image20.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12.wdp"/><Relationship Id="rId7" Type="http://schemas.openxmlformats.org/officeDocument/2006/relationships/image" Target="../media/image2.png"/><Relationship Id="rId12"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352" y="4005064"/>
            <a:ext cx="4317290" cy="133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sp>
        <p:nvSpPr>
          <p:cNvPr id="9" name="TextBox 8"/>
          <p:cNvSpPr txBox="1">
            <a:spLocks noChangeAspect="1"/>
          </p:cNvSpPr>
          <p:nvPr/>
        </p:nvSpPr>
        <p:spPr>
          <a:xfrm>
            <a:off x="1329825" y="2996952"/>
            <a:ext cx="6536345" cy="6480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p>
            <a:pPr algn="ctr">
              <a:buClr>
                <a:schemeClr val="accent1">
                  <a:lumMod val="75000"/>
                </a:schemeClr>
              </a:buClr>
              <a:buSzPct val="90000"/>
            </a:pPr>
            <a:r>
              <a:rPr lang="en-US" sz="5400" dirty="0" smtClean="0">
                <a:solidFill>
                  <a:srgbClr val="345A88"/>
                </a:solidFill>
                <a:effectLst>
                  <a:outerShdw blurRad="38100" dist="38100" dir="2700000" algn="tl">
                    <a:srgbClr val="000000">
                      <a:alpha val="43137"/>
                    </a:srgbClr>
                  </a:outerShdw>
                </a:effectLst>
              </a:rPr>
              <a:t>Digital Transformation</a:t>
            </a:r>
            <a:endParaRPr lang="ro-RO" sz="5400" dirty="0">
              <a:solidFill>
                <a:srgbClr val="345A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913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4722" y="229353"/>
            <a:ext cx="2194132" cy="615553"/>
            <a:chOff x="6660232" y="117212"/>
            <a:chExt cx="2194132" cy="615553"/>
          </a:xfrm>
        </p:grpSpPr>
        <p:sp>
          <p:nvSpPr>
            <p:cNvPr id="6" name="TextBox 5"/>
            <p:cNvSpPr txBox="1"/>
            <p:nvPr/>
          </p:nvSpPr>
          <p:spPr>
            <a:xfrm>
              <a:off x="7308304" y="117212"/>
              <a:ext cx="1546060" cy="615553"/>
            </a:xfrm>
            <a:prstGeom prst="rect">
              <a:avLst/>
            </a:prstGeom>
            <a:noFill/>
          </p:spPr>
          <p:txBody>
            <a:bodyPr wrap="none" lIns="36000" rtlCol="0">
              <a:spAutoFit/>
            </a:bodyPr>
            <a:lstStyle/>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Utilizator:	Popescu Florin</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CNP:	1770821080032</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Data / ora:	12.08.2017 / 12.37</a:t>
              </a:r>
              <a:endParaRPr lang="ro-RO" sz="800" b="1" dirty="0">
                <a:solidFill>
                  <a:schemeClr val="bg2"/>
                </a:solidFill>
                <a:effectLst>
                  <a:outerShdw blurRad="38100" dist="38100" dir="2700000" algn="tl">
                    <a:srgbClr val="000000">
                      <a:alpha val="43137"/>
                    </a:srgbClr>
                  </a:outerShdw>
                </a:effectLst>
              </a:endParaRPr>
            </a:p>
          </p:txBody>
        </p:sp>
        <p:pic>
          <p:nvPicPr>
            <p:cNvPr id="7" name="Picture 10" descr="Imagini pentru profile phot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0000"/>
              <a:ext cx="527150"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980866" y="980728"/>
            <a:ext cx="839606" cy="252000"/>
            <a:chOff x="6684722" y="980728"/>
            <a:chExt cx="839606" cy="252000"/>
          </a:xfrm>
        </p:grpSpPr>
        <p:sp>
          <p:nvSpPr>
            <p:cNvPr id="9" name="Rounded Rectangle 8"/>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smtClean="0">
                  <a:solidFill>
                    <a:schemeClr val="bg2"/>
                  </a:solidFill>
                  <a:effectLst>
                    <a:outerShdw blurRad="38100" dist="38100" dir="2700000" algn="tl">
                      <a:srgbClr val="000000">
                        <a:alpha val="43137"/>
                      </a:srgbClr>
                    </a:outerShdw>
                  </a:effectLst>
                </a:rPr>
                <a:t>Delogare</a:t>
              </a:r>
              <a:endParaRPr lang="ro-RO" b="1" dirty="0">
                <a:solidFill>
                  <a:schemeClr val="bg2"/>
                </a:solidFill>
                <a:effectLst>
                  <a:outerShdw blurRad="38100" dist="38100" dir="2700000" algn="tl">
                    <a:srgbClr val="000000">
                      <a:alpha val="43137"/>
                    </a:srgbClr>
                  </a:outerShdw>
                </a:effectLst>
              </a:endParaRPr>
            </a:p>
          </p:txBody>
        </p:sp>
        <p:pic>
          <p:nvPicPr>
            <p:cNvPr id="10" name="Picture 14" descr="Imagini pentru log off icon png transparen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16000" y="114374"/>
            <a:ext cx="2010815" cy="602776"/>
            <a:chOff x="216000" y="114374"/>
            <a:chExt cx="2010815" cy="602776"/>
          </a:xfrm>
        </p:grpSpPr>
        <p:pic>
          <p:nvPicPr>
            <p:cNvPr id="12" name="Picture 5" descr="Imagini pentru menu icon png transparent"/>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6000" y="114374"/>
              <a:ext cx="2010815" cy="215444"/>
              <a:chOff x="323528" y="25652"/>
              <a:chExt cx="2010815" cy="215444"/>
            </a:xfrm>
          </p:grpSpPr>
          <p:sp>
            <p:nvSpPr>
              <p:cNvPr id="15" name="TextBox 14"/>
              <p:cNvSpPr txBox="1"/>
              <p:nvPr/>
            </p:nvSpPr>
            <p:spPr>
              <a:xfrm>
                <a:off x="323528" y="25652"/>
                <a:ext cx="723399"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Bine ati venit!</a:t>
                </a:r>
                <a:endParaRPr lang="ro-RO" sz="800" b="1" dirty="0">
                  <a:solidFill>
                    <a:schemeClr val="bg2"/>
                  </a:solidFill>
                  <a:effectLst>
                    <a:outerShdw blurRad="38100" dist="38100" dir="2700000" algn="tl">
                      <a:srgbClr val="000000">
                        <a:alpha val="43137"/>
                      </a:srgbClr>
                    </a:outerShdw>
                  </a:effectLst>
                </a:endParaRPr>
              </a:p>
            </p:txBody>
          </p:sp>
          <p:pic>
            <p:nvPicPr>
              <p:cNvPr id="16" name="Picture 8" descr="Imagine similară"/>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25652"/>
                <a:ext cx="1218727"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Platfoma digitala </a:t>
                </a:r>
                <a:r>
                  <a:rPr lang="en-US" sz="800" b="1" dirty="0" smtClean="0">
                    <a:solidFill>
                      <a:schemeClr val="bg2"/>
                    </a:solidFill>
                    <a:effectLst>
                      <a:outerShdw blurRad="38100" dist="38100" dir="2700000" algn="tl">
                        <a:srgbClr val="000000">
                          <a:alpha val="43137"/>
                        </a:srgbClr>
                      </a:outerShdw>
                    </a:effectLst>
                  </a:rPr>
                  <a:t>/ Acasa</a:t>
                </a:r>
                <a:endParaRPr lang="ro-RO" sz="800" b="1" dirty="0">
                  <a:solidFill>
                    <a:schemeClr val="bg2"/>
                  </a:solidFill>
                  <a:effectLst>
                    <a:outerShdw blurRad="38100" dist="38100" dir="2700000" algn="tl">
                      <a:srgbClr val="000000">
                        <a:alpha val="43137"/>
                      </a:srgbClr>
                    </a:outerShdw>
                  </a:effectLst>
                </a:endParaRPr>
              </a:p>
            </p:txBody>
          </p:sp>
        </p:grpSp>
        <p:pic>
          <p:nvPicPr>
            <p:cNvPr id="1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Arhiva personala</a:t>
            </a:r>
            <a:endParaRPr lang="ro-RO" sz="2400" dirty="0"/>
          </a:p>
        </p:txBody>
      </p:sp>
      <p:sp>
        <p:nvSpPr>
          <p:cNvPr id="19" name="AutoShape 43" descr="Imagine similar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20" name="AutoShape 45" descr="Imagine similar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22" name="Rectangle 21"/>
          <p:cNvSpPr/>
          <p:nvPr/>
        </p:nvSpPr>
        <p:spPr>
          <a:xfrm>
            <a:off x="3419872" y="6351711"/>
            <a:ext cx="2304256" cy="477054"/>
          </a:xfrm>
          <a:prstGeom prst="rect">
            <a:avLst/>
          </a:prstGeom>
        </p:spPr>
        <p:txBody>
          <a:bodyPr wrap="square">
            <a:spAutoFit/>
          </a:bodyPr>
          <a:lstStyle/>
          <a:p>
            <a:pPr algn="ctr"/>
            <a:r>
              <a:rPr lang="ro-RO" sz="800" dirty="0">
                <a:solidFill>
                  <a:srgbClr val="345A88"/>
                </a:solidFill>
              </a:rPr>
              <a:t>Toate drepturile rezervate © 2017</a:t>
            </a:r>
          </a:p>
          <a:p>
            <a:pPr algn="ctr"/>
            <a:r>
              <a:rPr lang="ro-RO" sz="900" b="1" dirty="0">
                <a:solidFill>
                  <a:srgbClr val="345A88"/>
                </a:solidFill>
              </a:rPr>
              <a:t>Digitax Online Public Services</a:t>
            </a:r>
          </a:p>
          <a:p>
            <a:pPr algn="ctr"/>
            <a:r>
              <a:rPr lang="ro-RO" sz="800" dirty="0">
                <a:solidFill>
                  <a:srgbClr val="345A88"/>
                </a:solidFill>
              </a:rPr>
              <a:t>CONFIDENTIAL</a:t>
            </a:r>
          </a:p>
        </p:txBody>
      </p:sp>
      <p:grpSp>
        <p:nvGrpSpPr>
          <p:cNvPr id="23" name="Group 22"/>
          <p:cNvGrpSpPr/>
          <p:nvPr/>
        </p:nvGrpSpPr>
        <p:grpSpPr>
          <a:xfrm>
            <a:off x="46906" y="6396762"/>
            <a:ext cx="1556944" cy="272598"/>
            <a:chOff x="46906" y="6396762"/>
            <a:chExt cx="1556944" cy="272598"/>
          </a:xfrm>
        </p:grpSpPr>
        <p:pic>
          <p:nvPicPr>
            <p:cNvPr id="24" name="Picture 24" descr="Imagini pentru terms and conditions icon png transparent"/>
            <p:cNvPicPr>
              <a:picLocks noChangeAspect="1" noChangeArrowheads="1"/>
            </p:cNvPicPr>
            <p:nvPr/>
          </p:nvPicPr>
          <p:blipFill>
            <a:blip r:embed="rId9" cstate="print">
              <a:duotone>
                <a:prstClr val="black"/>
                <a:schemeClr val="tx2">
                  <a:lumMod val="50000"/>
                  <a:tint val="45000"/>
                  <a:satMod val="400000"/>
                </a:schemeClr>
              </a:duotone>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690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26" name="Group 25"/>
          <p:cNvGrpSpPr/>
          <p:nvPr/>
        </p:nvGrpSpPr>
        <p:grpSpPr>
          <a:xfrm>
            <a:off x="395536" y="1700808"/>
            <a:ext cx="8517498" cy="4464496"/>
            <a:chOff x="395536" y="1700808"/>
            <a:chExt cx="8517498" cy="4464496"/>
          </a:xfrm>
        </p:grpSpPr>
        <p:pic>
          <p:nvPicPr>
            <p:cNvPr id="12290" name="Picture 2"/>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5536" y="1700808"/>
              <a:ext cx="3418640" cy="4464496"/>
            </a:xfrm>
            <a:prstGeom prst="roundRect">
              <a:avLst>
                <a:gd name="adj" fmla="val 770"/>
              </a:avLst>
            </a:prstGeom>
            <a:ln>
              <a:noFill/>
            </a:ln>
            <a:effectLst>
              <a:outerShdw blurRad="63500" sx="102000" sy="102000" algn="ctr" rotWithShape="0">
                <a:prstClr val="black">
                  <a:alpha val="1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93034" y="1700808"/>
              <a:ext cx="3420000" cy="4464000"/>
            </a:xfrm>
            <a:prstGeom prst="roundRect">
              <a:avLst>
                <a:gd name="adj" fmla="val 770"/>
              </a:avLst>
            </a:prstGeom>
            <a:ln>
              <a:noFill/>
            </a:ln>
            <a:effectLst>
              <a:outerShdw blurRad="63500" sx="102000" sy="102000" algn="ctr" rotWithShape="0">
                <a:prstClr val="black">
                  <a:alpha val="1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a:spLocks/>
            </p:cNvSpPr>
            <p:nvPr/>
          </p:nvSpPr>
          <p:spPr>
            <a:xfrm>
              <a:off x="4104000" y="2385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Salveaza</a:t>
              </a:r>
              <a:endParaRPr lang="ro-RO" sz="1200" b="1" dirty="0">
                <a:solidFill>
                  <a:schemeClr val="accent1"/>
                </a:solidFill>
              </a:endParaRPr>
            </a:p>
          </p:txBody>
        </p:sp>
        <p:sp>
          <p:nvSpPr>
            <p:cNvPr id="27" name="Rounded Rectangle 26"/>
            <p:cNvSpPr>
              <a:spLocks/>
            </p:cNvSpPr>
            <p:nvPr/>
          </p:nvSpPr>
          <p:spPr>
            <a:xfrm>
              <a:off x="4104000" y="2853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Muta la</a:t>
              </a:r>
              <a:endParaRPr lang="ro-RO" sz="1200" b="1" dirty="0">
                <a:solidFill>
                  <a:schemeClr val="accent1"/>
                </a:solidFill>
              </a:endParaRPr>
            </a:p>
          </p:txBody>
        </p:sp>
        <p:sp>
          <p:nvSpPr>
            <p:cNvPr id="28" name="Rounded Rectangle 27"/>
            <p:cNvSpPr>
              <a:spLocks/>
            </p:cNvSpPr>
            <p:nvPr/>
          </p:nvSpPr>
          <p:spPr>
            <a:xfrm>
              <a:off x="4104000" y="3321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Sterge</a:t>
              </a:r>
              <a:endParaRPr lang="ro-RO" sz="1200" b="1" dirty="0">
                <a:solidFill>
                  <a:schemeClr val="accent1"/>
                </a:solidFill>
              </a:endParaRPr>
            </a:p>
          </p:txBody>
        </p:sp>
        <p:sp>
          <p:nvSpPr>
            <p:cNvPr id="29" name="Rounded Rectangle 28"/>
            <p:cNvSpPr>
              <a:spLocks/>
            </p:cNvSpPr>
            <p:nvPr/>
          </p:nvSpPr>
          <p:spPr>
            <a:xfrm>
              <a:off x="4104000" y="3789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Adauga</a:t>
              </a:r>
              <a:endParaRPr lang="ro-RO" sz="1200" b="1" dirty="0">
                <a:solidFill>
                  <a:schemeClr val="accent1"/>
                </a:solidFill>
              </a:endParaRPr>
            </a:p>
          </p:txBody>
        </p:sp>
        <p:sp>
          <p:nvSpPr>
            <p:cNvPr id="30" name="Rounded Rectangle 29"/>
            <p:cNvSpPr>
              <a:spLocks/>
            </p:cNvSpPr>
            <p:nvPr/>
          </p:nvSpPr>
          <p:spPr>
            <a:xfrm>
              <a:off x="4104000" y="4257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Tipareste</a:t>
              </a:r>
              <a:endParaRPr lang="ro-RO" sz="1200" b="1" dirty="0">
                <a:solidFill>
                  <a:schemeClr val="accent1"/>
                </a:solidFill>
              </a:endParaRPr>
            </a:p>
          </p:txBody>
        </p:sp>
        <p:sp>
          <p:nvSpPr>
            <p:cNvPr id="31" name="Rounded Rectangle 30"/>
            <p:cNvSpPr>
              <a:spLocks/>
            </p:cNvSpPr>
            <p:nvPr/>
          </p:nvSpPr>
          <p:spPr>
            <a:xfrm>
              <a:off x="4104000" y="4725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Copiaza</a:t>
              </a:r>
              <a:endParaRPr lang="ro-RO" sz="1200" b="1" dirty="0">
                <a:solidFill>
                  <a:schemeClr val="accent1"/>
                </a:solidFill>
              </a:endParaRPr>
            </a:p>
          </p:txBody>
        </p:sp>
        <p:sp>
          <p:nvSpPr>
            <p:cNvPr id="32" name="Rounded Rectangle 31"/>
            <p:cNvSpPr>
              <a:spLocks/>
            </p:cNvSpPr>
            <p:nvPr/>
          </p:nvSpPr>
          <p:spPr>
            <a:xfrm>
              <a:off x="4104000" y="5193232"/>
              <a:ext cx="1101722" cy="252000"/>
            </a:xfrm>
            <a:prstGeom prst="roundRect">
              <a:avLst/>
            </a:prstGeom>
            <a:solidFill>
              <a:schemeClr val="bg2"/>
            </a:solidFill>
            <a:ln>
              <a:solidFill>
                <a:schemeClr val="bg1">
                  <a:lumMod val="95000"/>
                  <a:alpha val="58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b="1" dirty="0" smtClean="0">
                  <a:solidFill>
                    <a:schemeClr val="accent1"/>
                  </a:solidFill>
                </a:rPr>
                <a:t>Descarca</a:t>
              </a:r>
              <a:endParaRPr lang="ro-RO" sz="1200" b="1" dirty="0">
                <a:solidFill>
                  <a:schemeClr val="accent1"/>
                </a:solidFill>
              </a:endParaRPr>
            </a:p>
          </p:txBody>
        </p:sp>
      </p:grpSp>
    </p:spTree>
    <p:extLst>
      <p:ext uri="{BB962C8B-B14F-4D97-AF65-F5344CB8AC3E}">
        <p14:creationId xmlns:p14="http://schemas.microsoft.com/office/powerpoint/2010/main" val="405586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84722" y="229353"/>
            <a:ext cx="2194132" cy="615553"/>
            <a:chOff x="6660232" y="117212"/>
            <a:chExt cx="2194132" cy="615553"/>
          </a:xfrm>
        </p:grpSpPr>
        <p:sp>
          <p:nvSpPr>
            <p:cNvPr id="5" name="TextBox 4"/>
            <p:cNvSpPr txBox="1"/>
            <p:nvPr/>
          </p:nvSpPr>
          <p:spPr>
            <a:xfrm>
              <a:off x="7308304" y="117212"/>
              <a:ext cx="1546060" cy="615553"/>
            </a:xfrm>
            <a:prstGeom prst="rect">
              <a:avLst/>
            </a:prstGeom>
            <a:noFill/>
          </p:spPr>
          <p:txBody>
            <a:bodyPr wrap="none" lIns="36000" rtlCol="0">
              <a:spAutoFit/>
            </a:bodyPr>
            <a:lstStyle/>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Utilizator:	Popescu Florin</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CNP:	1770821080032</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Data / ora:	12.08.2017 / 12.37</a:t>
              </a:r>
              <a:endParaRPr lang="ro-RO" sz="800" b="1" dirty="0">
                <a:solidFill>
                  <a:schemeClr val="bg2"/>
                </a:solidFill>
                <a:effectLst>
                  <a:outerShdw blurRad="38100" dist="38100" dir="2700000" algn="tl">
                    <a:srgbClr val="000000">
                      <a:alpha val="43137"/>
                    </a:srgbClr>
                  </a:outerShdw>
                </a:effectLst>
              </a:endParaRPr>
            </a:p>
          </p:txBody>
        </p:sp>
        <p:pic>
          <p:nvPicPr>
            <p:cNvPr id="6" name="Picture 10" descr="Imagini pentru profile phot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0000"/>
              <a:ext cx="527150"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980866" y="980728"/>
            <a:ext cx="839606" cy="252000"/>
            <a:chOff x="6684722" y="980728"/>
            <a:chExt cx="839606" cy="252000"/>
          </a:xfrm>
        </p:grpSpPr>
        <p:sp>
          <p:nvSpPr>
            <p:cNvPr id="8" name="Rounded Rectangle 7"/>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smtClean="0">
                  <a:solidFill>
                    <a:schemeClr val="bg2"/>
                  </a:solidFill>
                  <a:effectLst>
                    <a:outerShdw blurRad="38100" dist="38100" dir="2700000" algn="tl">
                      <a:srgbClr val="000000">
                        <a:alpha val="43137"/>
                      </a:srgbClr>
                    </a:outerShdw>
                  </a:effectLst>
                </a:rPr>
                <a:t>Delogare</a:t>
              </a:r>
              <a:endParaRPr lang="ro-RO" b="1" dirty="0">
                <a:solidFill>
                  <a:schemeClr val="bg2"/>
                </a:solidFill>
                <a:effectLst>
                  <a:outerShdw blurRad="38100" dist="38100" dir="2700000" algn="tl">
                    <a:srgbClr val="000000">
                      <a:alpha val="43137"/>
                    </a:srgbClr>
                  </a:outerShdw>
                </a:effectLst>
              </a:endParaRPr>
            </a:p>
          </p:txBody>
        </p:sp>
        <p:pic>
          <p:nvPicPr>
            <p:cNvPr id="9" name="Picture 14" descr="Imagini pentru log off icon png transparen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2010815" cy="602776"/>
            <a:chOff x="216000" y="114374"/>
            <a:chExt cx="2010815" cy="602776"/>
          </a:xfrm>
        </p:grpSpPr>
        <p:pic>
          <p:nvPicPr>
            <p:cNvPr id="11" name="Picture 5" descr="Imagini pentru menu icon png transparent"/>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16000" y="114374"/>
              <a:ext cx="2010815" cy="215444"/>
              <a:chOff x="323528" y="25652"/>
              <a:chExt cx="2010815" cy="215444"/>
            </a:xfrm>
          </p:grpSpPr>
          <p:sp>
            <p:nvSpPr>
              <p:cNvPr id="14" name="TextBox 13"/>
              <p:cNvSpPr txBox="1"/>
              <p:nvPr/>
            </p:nvSpPr>
            <p:spPr>
              <a:xfrm>
                <a:off x="323528" y="25652"/>
                <a:ext cx="723399"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Bine ati venit!</a:t>
                </a:r>
                <a:endParaRPr lang="ro-RO" sz="800" b="1" dirty="0">
                  <a:solidFill>
                    <a:schemeClr val="bg2"/>
                  </a:solidFill>
                  <a:effectLst>
                    <a:outerShdw blurRad="38100" dist="38100" dir="2700000" algn="tl">
                      <a:srgbClr val="000000">
                        <a:alpha val="43137"/>
                      </a:srgbClr>
                    </a:outerShdw>
                  </a:effectLst>
                </a:endParaRPr>
              </a:p>
            </p:txBody>
          </p:sp>
          <p:pic>
            <p:nvPicPr>
              <p:cNvPr id="15" name="Picture 8" descr="Imagine similară"/>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5616" y="25652"/>
                <a:ext cx="1218727"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Platfoma digitala </a:t>
                </a:r>
                <a:r>
                  <a:rPr lang="en-US" sz="800" b="1" dirty="0" smtClean="0">
                    <a:solidFill>
                      <a:schemeClr val="bg2"/>
                    </a:solidFill>
                    <a:effectLst>
                      <a:outerShdw blurRad="38100" dist="38100" dir="2700000" algn="tl">
                        <a:srgbClr val="000000">
                          <a:alpha val="43137"/>
                        </a:srgbClr>
                      </a:outerShdw>
                    </a:effectLst>
                  </a:rPr>
                  <a:t>/ Acasa</a:t>
                </a:r>
                <a:endParaRPr lang="ro-RO" sz="800" b="1" dirty="0">
                  <a:solidFill>
                    <a:schemeClr val="bg2"/>
                  </a:solidFill>
                  <a:effectLst>
                    <a:outerShdw blurRad="38100" dist="38100" dir="2700000" algn="tl">
                      <a:srgbClr val="000000">
                        <a:alpha val="43137"/>
                      </a:srgbClr>
                    </a:outerShdw>
                  </a:effectLst>
                </a:endParaRPr>
              </a:p>
            </p:txBody>
          </p:sp>
        </p:grpSp>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Declaratii online</a:t>
            </a:r>
            <a:endParaRPr lang="ro-RO" sz="2400" dirty="0"/>
          </a:p>
        </p:txBody>
      </p:sp>
      <p:sp>
        <p:nvSpPr>
          <p:cNvPr id="18" name="AutoShape 45" descr="Imagine similar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9" cstate="print">
              <a:duotone>
                <a:prstClr val="black"/>
                <a:schemeClr val="tx2">
                  <a:lumMod val="75000"/>
                  <a:tint val="45000"/>
                  <a:satMod val="400000"/>
                </a:schemeClr>
              </a:duotone>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26" name="Group 25"/>
          <p:cNvGrpSpPr/>
          <p:nvPr/>
        </p:nvGrpSpPr>
        <p:grpSpPr>
          <a:xfrm>
            <a:off x="288000" y="1710000"/>
            <a:ext cx="8680550" cy="4395135"/>
            <a:chOff x="288000" y="1710000"/>
            <a:chExt cx="8680550" cy="4395135"/>
          </a:xfrm>
        </p:grpSpPr>
        <p:grpSp>
          <p:nvGrpSpPr>
            <p:cNvPr id="24" name="Group 23"/>
            <p:cNvGrpSpPr/>
            <p:nvPr/>
          </p:nvGrpSpPr>
          <p:grpSpPr>
            <a:xfrm>
              <a:off x="288000" y="1710000"/>
              <a:ext cx="8680550" cy="4395135"/>
              <a:chOff x="288000" y="1710000"/>
              <a:chExt cx="8680550" cy="4395135"/>
            </a:xfrm>
          </p:grpSpPr>
          <p:grpSp>
            <p:nvGrpSpPr>
              <p:cNvPr id="23" name="Group 22"/>
              <p:cNvGrpSpPr/>
              <p:nvPr/>
            </p:nvGrpSpPr>
            <p:grpSpPr>
              <a:xfrm>
                <a:off x="288000" y="1710000"/>
                <a:ext cx="8680550" cy="4395135"/>
                <a:chOff x="288000" y="1710000"/>
                <a:chExt cx="8680550" cy="4395135"/>
              </a:xfrm>
            </p:grpSpPr>
            <p:pic>
              <p:nvPicPr>
                <p:cNvPr id="13315" name="Picture 3"/>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2000" y="1710000"/>
                  <a:ext cx="4927610" cy="4392000"/>
                </a:xfrm>
                <a:prstGeom prst="roundRect">
                  <a:avLst>
                    <a:gd name="adj" fmla="val 1219"/>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38000" y="1710000"/>
                  <a:ext cx="1930550" cy="4392000"/>
                </a:xfrm>
                <a:prstGeom prst="roundRect">
                  <a:avLst>
                    <a:gd name="adj" fmla="val 3693"/>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rrowheads="1"/>
                </p:cNvPicPr>
                <p:nvPr/>
              </p:nvPicPr>
              <p:blipFill>
                <a:blip r:embed="rId15">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8000" y="1713135"/>
                  <a:ext cx="1715019" cy="4392000"/>
                </a:xfrm>
                <a:prstGeom prst="roundRect">
                  <a:avLst>
                    <a:gd name="adj" fmla="val 2811"/>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8" name="Picture 2" descr="Imagini pentru profile photo"/>
              <p:cNvPicPr>
                <a:picLocks noChangeAspect="1" noChangeArrowheads="1"/>
              </p:cNvPicPr>
              <p:nvPr/>
            </p:nvPicPr>
            <p:blipFill>
              <a:blip r:embed="rId17" cstate="print">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8532440" y="2132856"/>
                <a:ext cx="395600" cy="396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25" name="Rounded Rectangle 24"/>
            <p:cNvSpPr/>
            <p:nvPr/>
          </p:nvSpPr>
          <p:spPr>
            <a:xfrm>
              <a:off x="7055999" y="2132856"/>
              <a:ext cx="947275" cy="288032"/>
            </a:xfrm>
            <a:prstGeom prst="roundRect">
              <a:avLst/>
            </a:pr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r>
                <a:rPr lang="ro-RO" sz="700" b="1" dirty="0" smtClean="0">
                  <a:solidFill>
                    <a:schemeClr val="bg1">
                      <a:lumMod val="50000"/>
                    </a:schemeClr>
                  </a:solidFill>
                </a:rPr>
                <a:t>Inspector</a:t>
              </a:r>
            </a:p>
            <a:p>
              <a:r>
                <a:rPr lang="ro-RO" sz="700" b="1" dirty="0" smtClean="0">
                  <a:solidFill>
                    <a:schemeClr val="bg1">
                      <a:lumMod val="50000"/>
                    </a:schemeClr>
                  </a:solidFill>
                </a:rPr>
                <a:t>Mihai Octavia</a:t>
              </a:r>
              <a:endParaRPr lang="ro-RO" sz="700" b="1" dirty="0">
                <a:solidFill>
                  <a:schemeClr val="bg1">
                    <a:lumMod val="50000"/>
                  </a:schemeClr>
                </a:solidFill>
              </a:endParaRPr>
            </a:p>
          </p:txBody>
        </p:sp>
      </p:grpSp>
    </p:spTree>
    <p:extLst>
      <p:ext uri="{BB962C8B-B14F-4D97-AF65-F5344CB8AC3E}">
        <p14:creationId xmlns:p14="http://schemas.microsoft.com/office/powerpoint/2010/main" val="1067263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84722" y="229353"/>
            <a:ext cx="2194132" cy="615553"/>
            <a:chOff x="6660232" y="117212"/>
            <a:chExt cx="2194132" cy="615553"/>
          </a:xfrm>
        </p:grpSpPr>
        <p:sp>
          <p:nvSpPr>
            <p:cNvPr id="5" name="TextBox 4"/>
            <p:cNvSpPr txBox="1"/>
            <p:nvPr/>
          </p:nvSpPr>
          <p:spPr>
            <a:xfrm>
              <a:off x="7308304" y="117212"/>
              <a:ext cx="1546060" cy="615553"/>
            </a:xfrm>
            <a:prstGeom prst="rect">
              <a:avLst/>
            </a:prstGeom>
            <a:noFill/>
          </p:spPr>
          <p:txBody>
            <a:bodyPr wrap="none" lIns="36000" rtlCol="0">
              <a:spAutoFit/>
            </a:bodyPr>
            <a:lstStyle/>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Utilizator:	Popescu Florin</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CNP:	1770821080032</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Data / ora:	12.08.2017 / 12.37</a:t>
              </a:r>
              <a:endParaRPr lang="ro-RO" sz="800" b="1" dirty="0">
                <a:solidFill>
                  <a:schemeClr val="bg2"/>
                </a:solidFill>
                <a:effectLst>
                  <a:outerShdw blurRad="38100" dist="38100" dir="2700000" algn="tl">
                    <a:srgbClr val="000000">
                      <a:alpha val="43137"/>
                    </a:srgbClr>
                  </a:outerShdw>
                </a:effectLst>
              </a:endParaRPr>
            </a:p>
          </p:txBody>
        </p:sp>
        <p:pic>
          <p:nvPicPr>
            <p:cNvPr id="6" name="Picture 10" descr="Imagini pentru profile phot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0000"/>
              <a:ext cx="527150"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980866" y="980728"/>
            <a:ext cx="839606" cy="252000"/>
            <a:chOff x="6684722" y="980728"/>
            <a:chExt cx="839606" cy="252000"/>
          </a:xfrm>
        </p:grpSpPr>
        <p:sp>
          <p:nvSpPr>
            <p:cNvPr id="8" name="Rounded Rectangle 7"/>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smtClean="0">
                  <a:solidFill>
                    <a:schemeClr val="bg2"/>
                  </a:solidFill>
                  <a:effectLst>
                    <a:outerShdw blurRad="38100" dist="38100" dir="2700000" algn="tl">
                      <a:srgbClr val="000000">
                        <a:alpha val="43137"/>
                      </a:srgbClr>
                    </a:outerShdw>
                  </a:effectLst>
                </a:rPr>
                <a:t>Delogare</a:t>
              </a:r>
              <a:endParaRPr lang="ro-RO" b="1" dirty="0">
                <a:solidFill>
                  <a:schemeClr val="bg2"/>
                </a:solidFill>
                <a:effectLst>
                  <a:outerShdw blurRad="38100" dist="38100" dir="2700000" algn="tl">
                    <a:srgbClr val="000000">
                      <a:alpha val="43137"/>
                    </a:srgbClr>
                  </a:outerShdw>
                </a:effectLst>
              </a:endParaRPr>
            </a:p>
          </p:txBody>
        </p:sp>
        <p:pic>
          <p:nvPicPr>
            <p:cNvPr id="9" name="Picture 14" descr="Imagini pentru log off icon png transparen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2010815" cy="602776"/>
            <a:chOff x="216000" y="114374"/>
            <a:chExt cx="2010815" cy="602776"/>
          </a:xfrm>
        </p:grpSpPr>
        <p:pic>
          <p:nvPicPr>
            <p:cNvPr id="11" name="Picture 5" descr="Imagini pentru menu icon png transparent"/>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16000" y="114374"/>
              <a:ext cx="2010815" cy="215444"/>
              <a:chOff x="323528" y="25652"/>
              <a:chExt cx="2010815" cy="215444"/>
            </a:xfrm>
          </p:grpSpPr>
          <p:sp>
            <p:nvSpPr>
              <p:cNvPr id="14" name="TextBox 13"/>
              <p:cNvSpPr txBox="1"/>
              <p:nvPr/>
            </p:nvSpPr>
            <p:spPr>
              <a:xfrm>
                <a:off x="323528" y="25652"/>
                <a:ext cx="723399"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Bine ati venit!</a:t>
                </a:r>
                <a:endParaRPr lang="ro-RO" sz="800" b="1" dirty="0">
                  <a:solidFill>
                    <a:schemeClr val="bg2"/>
                  </a:solidFill>
                  <a:effectLst>
                    <a:outerShdw blurRad="38100" dist="38100" dir="2700000" algn="tl">
                      <a:srgbClr val="000000">
                        <a:alpha val="43137"/>
                      </a:srgbClr>
                    </a:outerShdw>
                  </a:effectLst>
                </a:endParaRPr>
              </a:p>
            </p:txBody>
          </p:sp>
          <p:pic>
            <p:nvPicPr>
              <p:cNvPr id="15" name="Picture 8" descr="Imagine similară"/>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5616" y="25652"/>
                <a:ext cx="1218727"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Platfoma digitala </a:t>
                </a:r>
                <a:r>
                  <a:rPr lang="en-US" sz="800" b="1" dirty="0" smtClean="0">
                    <a:solidFill>
                      <a:schemeClr val="bg2"/>
                    </a:solidFill>
                    <a:effectLst>
                      <a:outerShdw blurRad="38100" dist="38100" dir="2700000" algn="tl">
                        <a:srgbClr val="000000">
                          <a:alpha val="43137"/>
                        </a:srgbClr>
                      </a:outerShdw>
                    </a:effectLst>
                  </a:rPr>
                  <a:t>/ Acasa</a:t>
                </a:r>
                <a:endParaRPr lang="ro-RO" sz="800" b="1" dirty="0">
                  <a:solidFill>
                    <a:schemeClr val="bg2"/>
                  </a:solidFill>
                  <a:effectLst>
                    <a:outerShdw blurRad="38100" dist="38100" dir="2700000" algn="tl">
                      <a:srgbClr val="000000">
                        <a:alpha val="43137"/>
                      </a:srgbClr>
                    </a:outerShdw>
                  </a:effectLst>
                </a:endParaRPr>
              </a:p>
            </p:txBody>
          </p:sp>
        </p:grpSp>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Declaratie cladiri</a:t>
            </a:r>
            <a:endParaRPr lang="ro-RO" sz="2400" dirty="0"/>
          </a:p>
        </p:txBody>
      </p:sp>
      <p:sp>
        <p:nvSpPr>
          <p:cNvPr id="18" name="AutoShape 45" descr="Imagine similar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9" cstate="print">
              <a:duotone>
                <a:prstClr val="black"/>
                <a:schemeClr val="tx2">
                  <a:lumMod val="75000"/>
                  <a:tint val="45000"/>
                  <a:satMod val="400000"/>
                </a:schemeClr>
              </a:duotone>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pic>
        <p:nvPicPr>
          <p:cNvPr id="13317" name="Picture 5"/>
          <p:cNvPicPr>
            <a:picLocks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8000" y="1728000"/>
            <a:ext cx="1715019" cy="4392000"/>
          </a:xfrm>
          <a:prstGeom prst="roundRect">
            <a:avLst>
              <a:gd name="adj" fmla="val 2811"/>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7038000" y="1728000"/>
            <a:ext cx="1930550" cy="4392000"/>
            <a:chOff x="7038000" y="1710000"/>
            <a:chExt cx="1930550" cy="4392000"/>
          </a:xfrm>
        </p:grpSpPr>
        <p:pic>
          <p:nvPicPr>
            <p:cNvPr id="13316" name="Picture 4"/>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38000" y="1710000"/>
              <a:ext cx="1930550" cy="4392000"/>
            </a:xfrm>
            <a:prstGeom prst="roundRect">
              <a:avLst>
                <a:gd name="adj" fmla="val 3693"/>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Imagini pentru profile photo"/>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8532440" y="2132856"/>
              <a:ext cx="395600" cy="396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7055999" y="2132856"/>
              <a:ext cx="947275" cy="288032"/>
            </a:xfrm>
            <a:prstGeom prst="roundRect">
              <a:avLst/>
            </a:prstGeom>
            <a:solidFill>
              <a:srgbClr val="F8F7F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r>
                <a:rPr lang="ro-RO" sz="700" b="1" dirty="0" smtClean="0">
                  <a:solidFill>
                    <a:schemeClr val="bg1">
                      <a:lumMod val="50000"/>
                    </a:schemeClr>
                  </a:solidFill>
                </a:rPr>
                <a:t>Inspector</a:t>
              </a:r>
            </a:p>
            <a:p>
              <a:r>
                <a:rPr lang="ro-RO" sz="700" b="1" dirty="0" smtClean="0">
                  <a:solidFill>
                    <a:schemeClr val="bg1">
                      <a:lumMod val="50000"/>
                    </a:schemeClr>
                  </a:solidFill>
                </a:rPr>
                <a:t>Mihai Octavia</a:t>
              </a:r>
              <a:endParaRPr lang="ro-RO" sz="700" b="1" dirty="0">
                <a:solidFill>
                  <a:schemeClr val="bg1">
                    <a:lumMod val="50000"/>
                  </a:schemeClr>
                </a:solidFill>
              </a:endParaRPr>
            </a:p>
          </p:txBody>
        </p:sp>
      </p:grpSp>
      <p:pic>
        <p:nvPicPr>
          <p:cNvPr id="14338" name="Picture 2"/>
          <p:cNvPicPr>
            <a:picLocks noChangeArrowheads="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2000" y="1728000"/>
            <a:ext cx="4928400" cy="4392000"/>
          </a:xfrm>
          <a:prstGeom prst="roundRect">
            <a:avLst>
              <a:gd name="adj" fmla="val 1239"/>
            </a:avLst>
          </a:prstGeom>
          <a:ln>
            <a:noFill/>
          </a:ln>
          <a:effectLst>
            <a:outerShdw blurRad="63500" sx="102000" sy="102000" algn="ctr" rotWithShape="0">
              <a:prstClr val="black">
                <a:alpha val="11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95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980866" y="980728"/>
            <a:ext cx="839606" cy="252000"/>
            <a:chOff x="6684722" y="980728"/>
            <a:chExt cx="839606" cy="252000"/>
          </a:xfrm>
        </p:grpSpPr>
        <p:sp>
          <p:nvSpPr>
            <p:cNvPr id="17" name="Rounded Rectangle 16"/>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a:solidFill>
                    <a:srgbClr val="EEECE1"/>
                  </a:solidFill>
                  <a:effectLst>
                    <a:outerShdw blurRad="38100" dist="38100" dir="2700000" algn="tl">
                      <a:srgbClr val="000000">
                        <a:alpha val="43137"/>
                      </a:srgbClr>
                    </a:outerShdw>
                  </a:effectLst>
                </a:rPr>
                <a:t>Delogare</a:t>
              </a:r>
              <a:endParaRPr lang="ro-RO" b="1" dirty="0">
                <a:solidFill>
                  <a:srgbClr val="EEECE1"/>
                </a:solidFill>
                <a:effectLst>
                  <a:outerShdw blurRad="38100" dist="38100" dir="2700000" algn="tl">
                    <a:srgbClr val="000000">
                      <a:alpha val="43137"/>
                    </a:srgbClr>
                  </a:outerShdw>
                </a:effectLst>
              </a:endParaRPr>
            </a:p>
          </p:txBody>
        </p:sp>
        <p:pic>
          <p:nvPicPr>
            <p:cNvPr id="1038" name="Picture 14" descr="Imagini pentru log off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8000" y="229353"/>
            <a:ext cx="2110854" cy="615553"/>
            <a:chOff x="6768000" y="229353"/>
            <a:chExt cx="2110854" cy="615553"/>
          </a:xfrm>
        </p:grpSpPr>
        <p:sp>
          <p:nvSpPr>
            <p:cNvPr id="22" name="TextBox 21"/>
            <p:cNvSpPr txBox="1"/>
            <p:nvPr/>
          </p:nvSpPr>
          <p:spPr>
            <a:xfrm>
              <a:off x="7332794" y="229353"/>
              <a:ext cx="1546060" cy="615553"/>
            </a:xfrm>
            <a:prstGeom prst="rect">
              <a:avLst/>
            </a:prstGeom>
            <a:noFill/>
          </p:spPr>
          <p:txBody>
            <a:bodyPr wrap="none" lIns="36000" rtlCol="0">
              <a:spAutoFit/>
            </a:bodyPr>
            <a:lstStyle/>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Utilizator:	</a:t>
              </a:r>
              <a:r>
                <a:rPr lang="ro-RO" sz="800" b="1" dirty="0" smtClean="0">
                  <a:solidFill>
                    <a:srgbClr val="EEECE1"/>
                  </a:solidFill>
                  <a:effectLst>
                    <a:outerShdw blurRad="38100" dist="38100" dir="2700000" algn="tl">
                      <a:srgbClr val="000000">
                        <a:alpha val="43137"/>
                      </a:srgbClr>
                    </a:outerShdw>
                  </a:effectLst>
                </a:rPr>
                <a:t>Mihai Octavia</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smtClean="0">
                  <a:solidFill>
                    <a:srgbClr val="EEECE1"/>
                  </a:solidFill>
                  <a:effectLst>
                    <a:outerShdw blurRad="38100" dist="38100" dir="2700000" algn="tl">
                      <a:srgbClr val="000000">
                        <a:alpha val="43137"/>
                      </a:srgbClr>
                    </a:outerShdw>
                  </a:effectLst>
                </a:rPr>
                <a:t>Institutia:</a:t>
              </a:r>
              <a:r>
                <a:rPr lang="ro-RO" sz="800" b="1" dirty="0">
                  <a:solidFill>
                    <a:srgbClr val="EEECE1"/>
                  </a:solidFill>
                  <a:effectLst>
                    <a:outerShdw blurRad="38100" dist="38100" dir="2700000" algn="tl">
                      <a:srgbClr val="000000">
                        <a:alpha val="43137"/>
                      </a:srgbClr>
                    </a:outerShdw>
                  </a:effectLst>
                </a:rPr>
                <a:t>	</a:t>
              </a:r>
              <a:r>
                <a:rPr lang="ro-RO" sz="800" b="1" dirty="0" smtClean="0">
                  <a:solidFill>
                    <a:srgbClr val="EEECE1"/>
                  </a:solidFill>
                  <a:effectLst>
                    <a:outerShdw blurRad="38100" dist="38100" dir="2700000" algn="tl">
                      <a:srgbClr val="000000">
                        <a:alpha val="43137"/>
                      </a:srgbClr>
                    </a:outerShdw>
                  </a:effectLst>
                </a:rPr>
                <a:t>D.G.I.T.L.</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Data / ora:	12.08.2017 / 12.37</a:t>
              </a:r>
            </a:p>
          </p:txBody>
        </p:sp>
        <p:pic>
          <p:nvPicPr>
            <p:cNvPr id="5122" name="Picture 2" descr="Imagini pentru profile photo"/>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68000" y="288000"/>
              <a:ext cx="506094"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3" name="Group 2"/>
          <p:cNvGrpSpPr/>
          <p:nvPr/>
        </p:nvGrpSpPr>
        <p:grpSpPr>
          <a:xfrm>
            <a:off x="216000" y="114374"/>
            <a:ext cx="1988372" cy="602776"/>
            <a:chOff x="216000" y="114374"/>
            <a:chExt cx="1988372" cy="602776"/>
          </a:xfrm>
        </p:grpSpPr>
        <p:grpSp>
          <p:nvGrpSpPr>
            <p:cNvPr id="2" name="Group 1"/>
            <p:cNvGrpSpPr/>
            <p:nvPr/>
          </p:nvGrpSpPr>
          <p:grpSpPr>
            <a:xfrm>
              <a:off x="216000" y="114374"/>
              <a:ext cx="1988372" cy="602776"/>
              <a:chOff x="216000" y="114374"/>
              <a:chExt cx="1988372" cy="602776"/>
            </a:xfrm>
          </p:grpSpPr>
          <p:pic>
            <p:nvPicPr>
              <p:cNvPr id="1029" name="Picture 5" descr="Imagini pentru menu icon png transparent"/>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16000" y="114374"/>
                <a:ext cx="1988372" cy="215444"/>
                <a:chOff x="323528" y="25652"/>
                <a:chExt cx="1988372" cy="215444"/>
              </a:xfrm>
            </p:grpSpPr>
            <p:sp>
              <p:nvSpPr>
                <p:cNvPr id="9" name="TextBox 8"/>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032" name="Picture 8" descr="Imagine similară"/>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5616" y="25652"/>
                  <a:ext cx="1196284"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digitala / </a:t>
                  </a:r>
                  <a:r>
                    <a:rPr lang="en-US" sz="800" b="1" dirty="0" smtClean="0">
                      <a:solidFill>
                        <a:srgbClr val="EEECE1"/>
                      </a:solidFill>
                      <a:effectLst>
                        <a:outerShdw blurRad="38100" dist="38100" dir="2700000" algn="tl">
                          <a:srgbClr val="000000">
                            <a:alpha val="43137"/>
                          </a:srgbClr>
                        </a:outerShdw>
                      </a:effectLst>
                    </a:rPr>
                    <a:t>Acasa</a:t>
                  </a:r>
                  <a:endParaRPr lang="ro-RO" sz="800" b="1" dirty="0">
                    <a:solidFill>
                      <a:srgbClr val="EEECE1"/>
                    </a:solidFill>
                    <a:effectLst>
                      <a:outerShdw blurRad="38100" dist="38100" dir="2700000" algn="tl">
                        <a:srgbClr val="000000">
                          <a:alpha val="43137"/>
                        </a:srgbClr>
                      </a:outerShdw>
                    </a:effectLst>
                  </a:endParaRPr>
                </a:p>
              </p:txBody>
            </p:sp>
          </p:grpSp>
        </p:grpSp>
        <p:pic>
          <p:nvPicPr>
            <p:cNvPr id="2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35496" y="6396762"/>
            <a:ext cx="1568354" cy="272598"/>
            <a:chOff x="35496" y="6396762"/>
            <a:chExt cx="1568354" cy="272598"/>
          </a:xfrm>
        </p:grpSpPr>
        <p:pic>
          <p:nvPicPr>
            <p:cNvPr id="25" name="Picture 24" descr="Imagini pentru terms and conditions icon png transparent"/>
            <p:cNvPicPr>
              <a:picLocks noChangeAspect="1" noChangeArrowheads="1"/>
            </p:cNvPicPr>
            <p:nvPr/>
          </p:nvPicPr>
          <p:blipFill>
            <a:blip r:embed="rId10" cstate="print">
              <a:duotone>
                <a:prstClr val="black"/>
                <a:schemeClr val="tx2">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Rectangle 25"/>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4" name="Group 3"/>
          <p:cNvGrpSpPr/>
          <p:nvPr/>
        </p:nvGrpSpPr>
        <p:grpSpPr>
          <a:xfrm>
            <a:off x="3779912" y="2564904"/>
            <a:ext cx="1656184" cy="1224136"/>
            <a:chOff x="3779912" y="2564904"/>
            <a:chExt cx="1656184" cy="1224136"/>
          </a:xfrm>
        </p:grpSpPr>
        <p:sp>
          <p:nvSpPr>
            <p:cNvPr id="31" name="Rounded Rectangle 30"/>
            <p:cNvSpPr/>
            <p:nvPr/>
          </p:nvSpPr>
          <p:spPr>
            <a:xfrm>
              <a:off x="3779912"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r>
                <a:rPr lang="en-US" sz="1200" dirty="0" smtClean="0">
                  <a:solidFill>
                    <a:schemeClr val="accent1">
                      <a:lumMod val="75000"/>
                    </a:schemeClr>
                  </a:solidFill>
                  <a:effectLst>
                    <a:outerShdw blurRad="38100" dist="38100" dir="2700000" algn="tl">
                      <a:srgbClr val="000000">
                        <a:alpha val="43137"/>
                      </a:srgbClr>
                    </a:outerShdw>
                  </a:effectLst>
                </a:rPr>
                <a:t>Comunicare </a:t>
              </a:r>
            </a:p>
            <a:p>
              <a:pPr algn="ctr"/>
              <a:r>
                <a:rPr lang="ro-RO" sz="1200" dirty="0" smtClean="0">
                  <a:solidFill>
                    <a:schemeClr val="accent1">
                      <a:lumMod val="75000"/>
                    </a:schemeClr>
                  </a:solidFill>
                  <a:effectLst>
                    <a:outerShdw blurRad="38100" dist="38100" dir="2700000" algn="tl">
                      <a:srgbClr val="000000">
                        <a:alpha val="43137"/>
                      </a:srgbClr>
                    </a:outerShdw>
                  </a:effectLst>
                </a:rPr>
                <a:t>c</a:t>
              </a:r>
              <a:r>
                <a:rPr lang="en-US" sz="1200" dirty="0" smtClean="0">
                  <a:solidFill>
                    <a:schemeClr val="accent1">
                      <a:lumMod val="75000"/>
                    </a:schemeClr>
                  </a:solidFill>
                  <a:effectLst>
                    <a:outerShdw blurRad="38100" dist="38100" dir="2700000" algn="tl">
                      <a:srgbClr val="000000">
                        <a:alpha val="43137"/>
                      </a:srgbClr>
                    </a:outerShdw>
                  </a:effectLst>
                </a:rPr>
                <a:t>ontribuabili</a:t>
              </a: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35" name="Picture 30" descr="Imagini pentru call center icon png transparent"/>
            <p:cNvPicPr>
              <a:picLocks noChangeAspect="1" noChangeArrowheads="1"/>
            </p:cNvPicPr>
            <p:nvPr/>
          </p:nvPicPr>
          <p:blipFill>
            <a:blip r:embed="rId12" cstate="print">
              <a:grayscl/>
              <a:extLst>
                <a:ext uri="{28A0092B-C50C-407E-A947-70E740481C1C}">
                  <a14:useLocalDpi xmlns:a14="http://schemas.microsoft.com/office/drawing/2010/main" val="0"/>
                </a:ext>
              </a:extLst>
            </a:blip>
            <a:srcRect/>
            <a:stretch>
              <a:fillRect/>
            </a:stretch>
          </p:blipFill>
          <p:spPr bwMode="auto">
            <a:xfrm flipH="1">
              <a:off x="4374203" y="2712723"/>
              <a:ext cx="504089" cy="5040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691680" y="4365104"/>
            <a:ext cx="1656184" cy="1224136"/>
            <a:chOff x="1691680" y="4365104"/>
            <a:chExt cx="1656184" cy="1224136"/>
          </a:xfrm>
        </p:grpSpPr>
        <p:sp>
          <p:nvSpPr>
            <p:cNvPr id="37" name="Rounded Rectangle 36"/>
            <p:cNvSpPr/>
            <p:nvPr/>
          </p:nvSpPr>
          <p:spPr>
            <a:xfrm>
              <a:off x="1691680" y="4365104"/>
              <a:ext cx="1656184" cy="1224136"/>
            </a:xfrm>
            <a:prstGeom prst="roundRect">
              <a:avLst>
                <a:gd name="adj" fmla="val 5392"/>
              </a:avLst>
            </a:prstGeom>
            <a:solidFill>
              <a:schemeClr val="bg2"/>
            </a:solidFill>
            <a:ln>
              <a:noFill/>
            </a:ln>
            <a:effectLst>
              <a:outerShdw blurRad="1270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6000" tIns="0" rIns="36000" bIns="0" rtlCol="0" anchor="b" anchorCtr="0">
              <a:noAutofit/>
            </a:bodyPr>
            <a:lstStyle/>
            <a:p>
              <a:pPr algn="ctr">
                <a:buClr>
                  <a:schemeClr val="accent1">
                    <a:lumMod val="75000"/>
                  </a:schemeClr>
                </a:buClr>
                <a:buSzPct val="90000"/>
              </a:pP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en-US" sz="1200" dirty="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r>
                <a:rPr lang="en-US" sz="1200" dirty="0" smtClean="0">
                  <a:solidFill>
                    <a:schemeClr val="accent1">
                      <a:lumMod val="75000"/>
                    </a:schemeClr>
                  </a:solidFill>
                  <a:effectLst>
                    <a:outerShdw blurRad="38100" dist="38100" dir="2700000" algn="tl">
                      <a:srgbClr val="000000">
                        <a:alpha val="43137"/>
                      </a:srgbClr>
                    </a:outerShdw>
                  </a:effectLst>
                </a:rPr>
                <a:t>Status </a:t>
              </a:r>
            </a:p>
            <a:p>
              <a:pPr algn="ctr">
                <a:buClr>
                  <a:schemeClr val="accent1">
                    <a:lumMod val="75000"/>
                  </a:schemeClr>
                </a:buClr>
                <a:buSzPct val="90000"/>
              </a:pPr>
              <a:r>
                <a:rPr lang="ro-RO" sz="1200" dirty="0" smtClean="0">
                  <a:solidFill>
                    <a:schemeClr val="accent1">
                      <a:lumMod val="75000"/>
                    </a:schemeClr>
                  </a:solidFill>
                  <a:effectLst>
                    <a:outerShdw blurRad="38100" dist="38100" dir="2700000" algn="tl">
                      <a:srgbClr val="000000">
                        <a:alpha val="43137"/>
                      </a:srgbClr>
                    </a:outerShdw>
                  </a:effectLst>
                </a:rPr>
                <a:t>l</a:t>
              </a:r>
              <a:r>
                <a:rPr lang="en-US" sz="1200" dirty="0" smtClean="0">
                  <a:solidFill>
                    <a:schemeClr val="accent1">
                      <a:lumMod val="75000"/>
                    </a:schemeClr>
                  </a:solidFill>
                  <a:effectLst>
                    <a:outerShdw blurRad="38100" dist="38100" dir="2700000" algn="tl">
                      <a:srgbClr val="000000">
                        <a:alpha val="43137"/>
                      </a:srgbClr>
                    </a:outerShdw>
                  </a:effectLst>
                </a:rPr>
                <a:t>ucrari</a:t>
              </a: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38" name="Picture 32" descr="Imagini pentru online requests icon png transparent"/>
            <p:cNvPicPr>
              <a:picLocks noChangeAspect="1" noChangeArrowheads="1"/>
            </p:cNvPicPr>
            <p:nvPr/>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76000" y="4509120"/>
              <a:ext cx="396000" cy="396000"/>
            </a:xfrm>
            <a:prstGeom prst="rect">
              <a:avLst/>
            </a:prstGeom>
            <a:noFill/>
            <a:effectLst>
              <a:outerShdw blurRad="25400" dir="5400000" algn="ctr" rotWithShape="0">
                <a:schemeClr val="tx1">
                  <a:alpha val="36000"/>
                </a:schemeClr>
              </a:outerShdw>
            </a:effectLst>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3779912" y="4365104"/>
            <a:ext cx="1656184" cy="1224136"/>
            <a:chOff x="3779912" y="4365104"/>
            <a:chExt cx="1656184" cy="1224136"/>
          </a:xfrm>
        </p:grpSpPr>
        <p:sp>
          <p:nvSpPr>
            <p:cNvPr id="40" name="Rounded Rectangle 39"/>
            <p:cNvSpPr/>
            <p:nvPr/>
          </p:nvSpPr>
          <p:spPr>
            <a:xfrm>
              <a:off x="3779912" y="43651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endParaRPr lang="en-US" sz="1200" dirty="0">
                <a:solidFill>
                  <a:schemeClr val="accent1">
                    <a:lumMod val="75000"/>
                  </a:schemeClr>
                </a:solidFill>
                <a:effectLst>
                  <a:outerShdw blurRad="38100" dist="38100" dir="2700000" algn="tl">
                    <a:srgbClr val="000000">
                      <a:alpha val="43137"/>
                    </a:srgbClr>
                  </a:outerShdw>
                </a:effectLst>
              </a:endParaRPr>
            </a:p>
            <a:p>
              <a:pPr algn="ctr"/>
              <a:r>
                <a:rPr lang="en-US" sz="1200" dirty="0" smtClean="0">
                  <a:solidFill>
                    <a:schemeClr val="accent1">
                      <a:lumMod val="75000"/>
                    </a:schemeClr>
                  </a:solidFill>
                  <a:effectLst>
                    <a:outerShdw blurRad="38100" dist="38100" dir="2700000" algn="tl">
                      <a:srgbClr val="000000">
                        <a:alpha val="43137"/>
                      </a:srgbClr>
                    </a:outerShdw>
                  </a:effectLst>
                </a:rPr>
                <a:t>Rapoarte</a:t>
              </a:r>
              <a:endParaRPr lang="ro-RO" sz="1200" dirty="0" smtClean="0">
                <a:solidFill>
                  <a:schemeClr val="accent1">
                    <a:lumMod val="75000"/>
                  </a:schemeClr>
                </a:solidFill>
                <a:effectLst>
                  <a:outerShdw blurRad="38100" dist="38100" dir="2700000" algn="tl">
                    <a:srgbClr val="000000">
                      <a:alpha val="43137"/>
                    </a:srgbClr>
                  </a:outerShdw>
                </a:effectLst>
              </a:endParaRPr>
            </a:p>
            <a:p>
              <a:pPr algn="ct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41" name="Picture 47" descr="Imagini pentru notes icon png transparent"/>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6004" y="4482664"/>
              <a:ext cx="504000" cy="504000"/>
            </a:xfrm>
            <a:prstGeom prst="rect">
              <a:avLst/>
            </a:prstGeom>
            <a:noFill/>
            <a:effectLst>
              <a:outerShdw blurRad="25400" sx="102000" sy="102000" algn="ctr" rotWithShape="0">
                <a:prstClr val="black">
                  <a:alpha val="36000"/>
                </a:prstClr>
              </a:outerShdw>
            </a:effectLst>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868144" y="4365104"/>
            <a:ext cx="1656184" cy="1224136"/>
            <a:chOff x="5868144" y="4365104"/>
            <a:chExt cx="1656184" cy="1224136"/>
          </a:xfrm>
        </p:grpSpPr>
        <p:sp>
          <p:nvSpPr>
            <p:cNvPr id="43" name="Rounded Rectangle 42"/>
            <p:cNvSpPr/>
            <p:nvPr/>
          </p:nvSpPr>
          <p:spPr>
            <a:xfrm>
              <a:off x="5868144" y="43651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endParaRPr lang="en-US" sz="1200" dirty="0">
                <a:solidFill>
                  <a:schemeClr val="accent1">
                    <a:lumMod val="75000"/>
                  </a:schemeClr>
                </a:solidFill>
                <a:effectLst>
                  <a:outerShdw blurRad="38100" dist="38100" dir="2700000" algn="tl">
                    <a:srgbClr val="000000">
                      <a:alpha val="43137"/>
                    </a:srgbClr>
                  </a:outerShdw>
                </a:effectLst>
              </a:endParaRPr>
            </a:p>
            <a:p>
              <a:pPr algn="ctr"/>
              <a:r>
                <a:rPr lang="en-US" sz="1200" dirty="0" smtClean="0">
                  <a:solidFill>
                    <a:schemeClr val="accent1">
                      <a:lumMod val="75000"/>
                    </a:schemeClr>
                  </a:solidFill>
                  <a:effectLst>
                    <a:outerShdw blurRad="38100" dist="38100" dir="2700000" algn="tl">
                      <a:srgbClr val="000000">
                        <a:alpha val="43137"/>
                      </a:srgbClr>
                    </a:outerShdw>
                  </a:effectLst>
                </a:rPr>
                <a:t>Registrul </a:t>
              </a:r>
              <a:endParaRPr lang="ro-RO" sz="1200" dirty="0" smtClean="0">
                <a:solidFill>
                  <a:schemeClr val="accent1">
                    <a:lumMod val="75000"/>
                  </a:schemeClr>
                </a:solidFill>
                <a:effectLst>
                  <a:outerShdw blurRad="38100" dist="38100" dir="2700000" algn="tl">
                    <a:srgbClr val="000000">
                      <a:alpha val="43137"/>
                    </a:srgbClr>
                  </a:outerShdw>
                </a:effectLst>
              </a:endParaRPr>
            </a:p>
            <a:p>
              <a:pPr algn="ctr"/>
              <a:r>
                <a:rPr lang="ro-RO" sz="1200" dirty="0" smtClean="0">
                  <a:solidFill>
                    <a:schemeClr val="accent1">
                      <a:lumMod val="75000"/>
                    </a:schemeClr>
                  </a:solidFill>
                  <a:effectLst>
                    <a:outerShdw blurRad="38100" dist="38100" dir="2700000" algn="tl">
                      <a:srgbClr val="000000">
                        <a:alpha val="43137"/>
                      </a:srgbClr>
                    </a:outerShdw>
                  </a:effectLst>
                </a:rPr>
                <a:t>p</a:t>
              </a:r>
              <a:r>
                <a:rPr lang="en-US" sz="1200" dirty="0" smtClean="0">
                  <a:solidFill>
                    <a:schemeClr val="accent1">
                      <a:lumMod val="75000"/>
                    </a:schemeClr>
                  </a:solidFill>
                  <a:effectLst>
                    <a:outerShdw blurRad="38100" dist="38100" dir="2700000" algn="tl">
                      <a:srgbClr val="000000">
                        <a:alpha val="43137"/>
                      </a:srgbClr>
                    </a:outerShdw>
                  </a:effectLst>
                </a:rPr>
                <a:t>opriri</a:t>
              </a: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44" name="Picture 49" descr="Imagini pentru lock icon png transparen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44208" y="4482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smtClean="0"/>
              <a:t>Pagina principala</a:t>
            </a:r>
            <a:endParaRPr lang="ro-RO" sz="2400" dirty="0"/>
          </a:p>
        </p:txBody>
      </p:sp>
      <p:grpSp>
        <p:nvGrpSpPr>
          <p:cNvPr id="5" name="Group 4"/>
          <p:cNvGrpSpPr/>
          <p:nvPr/>
        </p:nvGrpSpPr>
        <p:grpSpPr>
          <a:xfrm>
            <a:off x="1691680" y="2564904"/>
            <a:ext cx="1656184" cy="1224136"/>
            <a:chOff x="1691680" y="2564904"/>
            <a:chExt cx="1656184" cy="1224136"/>
          </a:xfrm>
        </p:grpSpPr>
        <p:sp>
          <p:nvSpPr>
            <p:cNvPr id="28" name="Rounded Rectangle 27"/>
            <p:cNvSpPr/>
            <p:nvPr/>
          </p:nvSpPr>
          <p:spPr>
            <a:xfrm>
              <a:off x="1691680" y="2564904"/>
              <a:ext cx="1656184" cy="1224136"/>
            </a:xfrm>
            <a:prstGeom prst="roundRect">
              <a:avLst>
                <a:gd name="adj" fmla="val 5392"/>
              </a:avLst>
            </a:prstGeom>
            <a:solidFill>
              <a:schemeClr val="bg2"/>
            </a:solidFill>
            <a:ln>
              <a:noFill/>
            </a:ln>
            <a:effectLst>
              <a:outerShdw blurRad="1270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6000" tIns="0" rIns="36000" bIns="0" rtlCol="0" anchor="b" anchorCtr="0">
              <a:noAutofit/>
            </a:bodyPr>
            <a:lstStyle/>
            <a:p>
              <a:pPr algn="ctr">
                <a:buClr>
                  <a:schemeClr val="accent1">
                    <a:lumMod val="75000"/>
                  </a:schemeClr>
                </a:buClr>
                <a:buSzPct val="90000"/>
              </a:pP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en-US" sz="1200" dirty="0">
                <a:solidFill>
                  <a:schemeClr val="accent1">
                    <a:lumMod val="75000"/>
                  </a:schemeClr>
                </a:solidFill>
                <a:effectLst>
                  <a:outerShdw blurRad="38100" dist="38100" dir="2700000" algn="tl">
                    <a:srgbClr val="000000">
                      <a:alpha val="43137"/>
                    </a:srgbClr>
                  </a:outerShdw>
                </a:effectLst>
              </a:endParaRPr>
            </a:p>
            <a:p>
              <a:pPr algn="ctr">
                <a:spcBef>
                  <a:spcPts val="300"/>
                </a:spcBef>
                <a:buClr>
                  <a:schemeClr val="accent1">
                    <a:lumMod val="75000"/>
                  </a:schemeClr>
                </a:buClr>
                <a:buSzPct val="90000"/>
              </a:pPr>
              <a:r>
                <a:rPr lang="en-US" sz="1200" dirty="0" smtClean="0">
                  <a:solidFill>
                    <a:schemeClr val="accent1">
                      <a:lumMod val="75000"/>
                    </a:schemeClr>
                  </a:solidFill>
                  <a:effectLst>
                    <a:outerShdw blurRad="38100" dist="38100" dir="2700000" algn="tl">
                      <a:srgbClr val="000000">
                        <a:alpha val="43137"/>
                      </a:srgbClr>
                    </a:outerShdw>
                  </a:effectLst>
                </a:rPr>
                <a:t>Cautare </a:t>
              </a:r>
            </a:p>
            <a:p>
              <a:pPr algn="ctr">
                <a:buClr>
                  <a:schemeClr val="accent1">
                    <a:lumMod val="75000"/>
                  </a:schemeClr>
                </a:buClr>
                <a:buSzPct val="90000"/>
              </a:pPr>
              <a:r>
                <a:rPr lang="en-US" sz="1200" dirty="0" smtClean="0">
                  <a:solidFill>
                    <a:schemeClr val="accent1">
                      <a:lumMod val="75000"/>
                    </a:schemeClr>
                  </a:solidFill>
                  <a:effectLst>
                    <a:outerShdw blurRad="38100" dist="38100" dir="2700000" algn="tl">
                      <a:srgbClr val="000000">
                        <a:alpha val="43137"/>
                      </a:srgbClr>
                    </a:outerShdw>
                  </a:effectLst>
                </a:rPr>
                <a:t>contribuabili</a:t>
              </a: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5124" name="Picture 4" descr="Imagini pentru search icon png transparen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2984" y="2712723"/>
              <a:ext cx="513576" cy="5135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868144" y="2564904"/>
            <a:ext cx="1656184" cy="1224136"/>
            <a:chOff x="5868144" y="2564904"/>
            <a:chExt cx="1656184" cy="1224136"/>
          </a:xfrm>
        </p:grpSpPr>
        <p:sp>
          <p:nvSpPr>
            <p:cNvPr id="34" name="Rounded Rectangle 33"/>
            <p:cNvSpPr/>
            <p:nvPr/>
          </p:nvSpPr>
          <p:spPr>
            <a:xfrm>
              <a:off x="5868144"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r>
                <a:rPr lang="en-US" sz="1200" dirty="0" smtClean="0">
                  <a:solidFill>
                    <a:schemeClr val="accent1">
                      <a:lumMod val="75000"/>
                    </a:schemeClr>
                  </a:solidFill>
                  <a:effectLst>
                    <a:outerShdw blurRad="38100" dist="38100" dir="2700000" algn="tl">
                      <a:srgbClr val="000000">
                        <a:alpha val="43137"/>
                      </a:srgbClr>
                    </a:outerShdw>
                  </a:effectLst>
                </a:rPr>
                <a:t>Jurnal</a:t>
              </a:r>
            </a:p>
            <a:p>
              <a:pPr algn="ctr"/>
              <a:r>
                <a:rPr lang="en-US" sz="1200" dirty="0" smtClean="0">
                  <a:solidFill>
                    <a:schemeClr val="accent1">
                      <a:lumMod val="75000"/>
                    </a:schemeClr>
                  </a:solidFill>
                  <a:effectLst>
                    <a:outerShdw blurRad="38100" dist="38100" dir="2700000" algn="tl">
                      <a:srgbClr val="000000">
                        <a:alpha val="43137"/>
                      </a:srgbClr>
                    </a:outerShdw>
                  </a:effectLst>
                </a:rPr>
                <a:t>Activitati</a:t>
              </a:r>
              <a:endParaRPr lang="ro-RO" sz="1200" dirty="0">
                <a:solidFill>
                  <a:schemeClr val="accent1">
                    <a:lumMod val="75000"/>
                  </a:schemeClr>
                </a:solidFill>
                <a:effectLst>
                  <a:outerShdw blurRad="38100" dist="38100" dir="2700000" algn="tl">
                    <a:srgbClr val="000000">
                      <a:alpha val="43137"/>
                    </a:srgbClr>
                  </a:outerShdw>
                </a:effectLst>
              </a:endParaRPr>
            </a:p>
          </p:txBody>
        </p:sp>
        <p:pic>
          <p:nvPicPr>
            <p:cNvPr id="5126" name="Picture 6" descr="Imagini pentru journal icon png transparent"/>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208" y="2734226"/>
              <a:ext cx="550758" cy="550758"/>
            </a:xfrm>
            <a:prstGeom prst="rect">
              <a:avLst/>
            </a:prstGeom>
            <a:noFill/>
            <a:effectLst>
              <a:outerShdw blurRad="25400" sx="102000" sy="102000" algn="ctr" rotWithShape="0">
                <a:prstClr val="black">
                  <a:alpha val="49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560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0866" y="980728"/>
            <a:ext cx="839606" cy="252000"/>
            <a:chOff x="6684722" y="980728"/>
            <a:chExt cx="839606" cy="252000"/>
          </a:xfrm>
        </p:grpSpPr>
        <p:sp>
          <p:nvSpPr>
            <p:cNvPr id="5" name="Rounded Rectangle 4"/>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a:solidFill>
                    <a:srgbClr val="EEECE1"/>
                  </a:solidFill>
                  <a:effectLst>
                    <a:outerShdw blurRad="38100" dist="38100" dir="2700000" algn="tl">
                      <a:srgbClr val="000000">
                        <a:alpha val="43137"/>
                      </a:srgbClr>
                    </a:outerShdw>
                  </a:effectLst>
                </a:rPr>
                <a:t>Delogare</a:t>
              </a:r>
              <a:endParaRPr lang="ro-RO" b="1" dirty="0">
                <a:solidFill>
                  <a:srgbClr val="EEECE1"/>
                </a:solidFill>
                <a:effectLst>
                  <a:outerShdw blurRad="38100" dist="38100" dir="2700000" algn="tl">
                    <a:srgbClr val="000000">
                      <a:alpha val="43137"/>
                    </a:srgbClr>
                  </a:outerShdw>
                </a:effectLst>
              </a:endParaRPr>
            </a:p>
          </p:txBody>
        </p:sp>
        <p:pic>
          <p:nvPicPr>
            <p:cNvPr id="6" name="Picture 14" descr="Imagini pentru log off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8000" y="229353"/>
            <a:ext cx="2110854" cy="615553"/>
            <a:chOff x="6768000" y="229353"/>
            <a:chExt cx="2110854" cy="615553"/>
          </a:xfrm>
        </p:grpSpPr>
        <p:sp>
          <p:nvSpPr>
            <p:cNvPr id="8" name="TextBox 7"/>
            <p:cNvSpPr txBox="1"/>
            <p:nvPr/>
          </p:nvSpPr>
          <p:spPr>
            <a:xfrm>
              <a:off x="7332794" y="229353"/>
              <a:ext cx="1546060" cy="615553"/>
            </a:xfrm>
            <a:prstGeom prst="rect">
              <a:avLst/>
            </a:prstGeom>
            <a:noFill/>
          </p:spPr>
          <p:txBody>
            <a:bodyPr wrap="none" lIns="36000" rtlCol="0">
              <a:spAutoFit/>
            </a:bodyPr>
            <a:lstStyle/>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Utilizator:	</a:t>
              </a:r>
              <a:r>
                <a:rPr lang="ro-RO" sz="800" b="1" dirty="0" smtClean="0">
                  <a:solidFill>
                    <a:srgbClr val="EEECE1"/>
                  </a:solidFill>
                  <a:effectLst>
                    <a:outerShdw blurRad="38100" dist="38100" dir="2700000" algn="tl">
                      <a:srgbClr val="000000">
                        <a:alpha val="43137"/>
                      </a:srgbClr>
                    </a:outerShdw>
                  </a:effectLst>
                </a:rPr>
                <a:t>Mihai Octavia</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smtClean="0">
                  <a:solidFill>
                    <a:srgbClr val="EEECE1"/>
                  </a:solidFill>
                  <a:effectLst>
                    <a:outerShdw blurRad="38100" dist="38100" dir="2700000" algn="tl">
                      <a:srgbClr val="000000">
                        <a:alpha val="43137"/>
                      </a:srgbClr>
                    </a:outerShdw>
                  </a:effectLst>
                </a:rPr>
                <a:t>Institutia:</a:t>
              </a:r>
              <a:r>
                <a:rPr lang="ro-RO" sz="800" b="1" dirty="0">
                  <a:solidFill>
                    <a:srgbClr val="EEECE1"/>
                  </a:solidFill>
                  <a:effectLst>
                    <a:outerShdw blurRad="38100" dist="38100" dir="2700000" algn="tl">
                      <a:srgbClr val="000000">
                        <a:alpha val="43137"/>
                      </a:srgbClr>
                    </a:outerShdw>
                  </a:effectLst>
                </a:rPr>
                <a:t>	</a:t>
              </a:r>
              <a:r>
                <a:rPr lang="ro-RO" sz="800" b="1" dirty="0" smtClean="0">
                  <a:solidFill>
                    <a:srgbClr val="EEECE1"/>
                  </a:solidFill>
                  <a:effectLst>
                    <a:outerShdw blurRad="38100" dist="38100" dir="2700000" algn="tl">
                      <a:srgbClr val="000000">
                        <a:alpha val="43137"/>
                      </a:srgbClr>
                    </a:outerShdw>
                  </a:effectLst>
                </a:rPr>
                <a:t>D.G.I.T.L.</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Data / ora:	12.08.2017 / 12.37</a:t>
              </a:r>
            </a:p>
          </p:txBody>
        </p:sp>
        <p:pic>
          <p:nvPicPr>
            <p:cNvPr id="9" name="Picture 2" descr="Imagini pentru profile photo"/>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68000" y="288000"/>
              <a:ext cx="506094"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1988372" cy="602776"/>
            <a:chOff x="216000" y="114374"/>
            <a:chExt cx="1988372" cy="602776"/>
          </a:xfrm>
        </p:grpSpPr>
        <p:grpSp>
          <p:nvGrpSpPr>
            <p:cNvPr id="11" name="Group 10"/>
            <p:cNvGrpSpPr/>
            <p:nvPr/>
          </p:nvGrpSpPr>
          <p:grpSpPr>
            <a:xfrm>
              <a:off x="216000" y="114374"/>
              <a:ext cx="1988372" cy="602776"/>
              <a:chOff x="216000" y="114374"/>
              <a:chExt cx="1988372" cy="602776"/>
            </a:xfrm>
          </p:grpSpPr>
          <p:pic>
            <p:nvPicPr>
              <p:cNvPr id="13" name="Picture 5" descr="Imagini pentru menu icon png transparent"/>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16000" y="114374"/>
                <a:ext cx="1988372" cy="215444"/>
                <a:chOff x="323528" y="25652"/>
                <a:chExt cx="1988372" cy="215444"/>
              </a:xfrm>
            </p:grpSpPr>
            <p:sp>
              <p:nvSpPr>
                <p:cNvPr id="15" name="TextBox 14"/>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6" name="Picture 8" descr="Imagine similară"/>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25652"/>
                  <a:ext cx="1196284"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digitala / </a:t>
                  </a:r>
                  <a:r>
                    <a:rPr lang="en-US" sz="800" b="1" dirty="0" smtClean="0">
                      <a:solidFill>
                        <a:srgbClr val="EEECE1"/>
                      </a:solidFill>
                      <a:effectLst>
                        <a:outerShdw blurRad="38100" dist="38100" dir="2700000" algn="tl">
                          <a:srgbClr val="000000">
                            <a:alpha val="43137"/>
                          </a:srgbClr>
                        </a:outerShdw>
                      </a:effectLst>
                    </a:rPr>
                    <a:t>Acasa</a:t>
                  </a:r>
                  <a:endParaRPr lang="ro-RO" sz="800" b="1" dirty="0">
                    <a:solidFill>
                      <a:srgbClr val="EEECE1"/>
                    </a:solidFill>
                    <a:effectLst>
                      <a:outerShdw blurRad="38100" dist="38100" dir="2700000" algn="tl">
                        <a:srgbClr val="000000">
                          <a:alpha val="43137"/>
                        </a:srgbClr>
                      </a:outerShdw>
                    </a:effectLst>
                  </a:endParaRPr>
                </a:p>
              </p:txBody>
            </p:sp>
          </p:grpSp>
        </p:grpSp>
        <p:pic>
          <p:nvPicPr>
            <p:cNvPr id="1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Cautare contribuabili</a:t>
            </a:r>
            <a:endParaRPr lang="ro-RO" sz="2400" dirty="0"/>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10" cstate="print">
              <a:duotone>
                <a:prstClr val="black"/>
                <a:schemeClr val="tx2">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sp>
        <p:nvSpPr>
          <p:cNvPr id="23" name="Rounded Rectangle 22"/>
          <p:cNvSpPr/>
          <p:nvPr/>
        </p:nvSpPr>
        <p:spPr>
          <a:xfrm>
            <a:off x="1431741" y="2924944"/>
            <a:ext cx="628051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smtClean="0">
                <a:solidFill>
                  <a:schemeClr val="accent1"/>
                </a:solidFill>
              </a:rPr>
              <a:t>Introduceti numele si prenumele sau CNP / CUI al contribuabilului si apoi apasati butonul CAUTA</a:t>
            </a:r>
            <a:endParaRPr lang="ro-RO" sz="1100" b="1" dirty="0">
              <a:solidFill>
                <a:schemeClr val="accent1"/>
              </a:solidFill>
            </a:endParaRPr>
          </a:p>
        </p:txBody>
      </p:sp>
      <p:sp>
        <p:nvSpPr>
          <p:cNvPr id="26" name="Rounded Rectangle 25"/>
          <p:cNvSpPr>
            <a:spLocks/>
          </p:cNvSpPr>
          <p:nvPr/>
        </p:nvSpPr>
        <p:spPr>
          <a:xfrm>
            <a:off x="2520000" y="3429000"/>
            <a:ext cx="4140000" cy="252000"/>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b="1" dirty="0">
                <a:solidFill>
                  <a:schemeClr val="accent1"/>
                </a:solidFill>
              </a:rPr>
              <a:t>1770821080032</a:t>
            </a:r>
          </a:p>
        </p:txBody>
      </p:sp>
      <p:sp>
        <p:nvSpPr>
          <p:cNvPr id="27" name="Rounded Rectangle 26"/>
          <p:cNvSpPr>
            <a:spLocks/>
          </p:cNvSpPr>
          <p:nvPr/>
        </p:nvSpPr>
        <p:spPr>
          <a:xfrm>
            <a:off x="3960000" y="3872672"/>
            <a:ext cx="1224000" cy="288000"/>
          </a:xfrm>
          <a:prstGeom prst="roundRect">
            <a:avLst/>
          </a:prstGeom>
          <a:solidFill>
            <a:srgbClr val="5A7F2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900" b="1" dirty="0" smtClean="0">
                <a:solidFill>
                  <a:schemeClr val="bg2"/>
                </a:solidFill>
                <a:effectLst>
                  <a:outerShdw blurRad="38100" dist="38100" dir="2700000" algn="tl">
                    <a:srgbClr val="000000">
                      <a:alpha val="43137"/>
                    </a:srgbClr>
                  </a:outerShdw>
                </a:effectLst>
              </a:rPr>
              <a:t>CAUTA</a:t>
            </a:r>
            <a:endParaRPr lang="ro-RO" sz="900" b="1" dirty="0">
              <a:solidFill>
                <a:schemeClr val="bg2"/>
              </a:solidFill>
              <a:effectLst>
                <a:outerShdw blurRad="38100" dist="38100" dir="2700000" algn="tl">
                  <a:srgbClr val="000000">
                    <a:alpha val="43137"/>
                  </a:srgbClr>
                </a:outerShdw>
              </a:effectLst>
            </a:endParaRPr>
          </a:p>
        </p:txBody>
      </p:sp>
      <p:pic>
        <p:nvPicPr>
          <p:cNvPr id="31" name="Picture 4" descr="Imagini pentru search icon png transpar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67944" y="3908660"/>
            <a:ext cx="216024" cy="2160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6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0866" y="980728"/>
            <a:ext cx="839606" cy="252000"/>
            <a:chOff x="6684722" y="980728"/>
            <a:chExt cx="839606" cy="252000"/>
          </a:xfrm>
        </p:grpSpPr>
        <p:sp>
          <p:nvSpPr>
            <p:cNvPr id="5" name="Rounded Rectangle 4"/>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a:solidFill>
                    <a:srgbClr val="EEECE1"/>
                  </a:solidFill>
                  <a:effectLst>
                    <a:outerShdw blurRad="38100" dist="38100" dir="2700000" algn="tl">
                      <a:srgbClr val="000000">
                        <a:alpha val="43137"/>
                      </a:srgbClr>
                    </a:outerShdw>
                  </a:effectLst>
                </a:rPr>
                <a:t>Delogare</a:t>
              </a:r>
              <a:endParaRPr lang="ro-RO" b="1" dirty="0">
                <a:solidFill>
                  <a:srgbClr val="EEECE1"/>
                </a:solidFill>
                <a:effectLst>
                  <a:outerShdw blurRad="38100" dist="38100" dir="2700000" algn="tl">
                    <a:srgbClr val="000000">
                      <a:alpha val="43137"/>
                    </a:srgbClr>
                  </a:outerShdw>
                </a:effectLst>
              </a:endParaRPr>
            </a:p>
          </p:txBody>
        </p:sp>
        <p:pic>
          <p:nvPicPr>
            <p:cNvPr id="6" name="Picture 14" descr="Imagini pentru log off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8000" y="229353"/>
            <a:ext cx="2110854" cy="615553"/>
            <a:chOff x="6768000" y="229353"/>
            <a:chExt cx="2110854" cy="615553"/>
          </a:xfrm>
        </p:grpSpPr>
        <p:sp>
          <p:nvSpPr>
            <p:cNvPr id="8" name="TextBox 7"/>
            <p:cNvSpPr txBox="1"/>
            <p:nvPr/>
          </p:nvSpPr>
          <p:spPr>
            <a:xfrm>
              <a:off x="7332794" y="229353"/>
              <a:ext cx="1546060" cy="615553"/>
            </a:xfrm>
            <a:prstGeom prst="rect">
              <a:avLst/>
            </a:prstGeom>
            <a:noFill/>
          </p:spPr>
          <p:txBody>
            <a:bodyPr wrap="none" lIns="36000" rtlCol="0">
              <a:spAutoFit/>
            </a:bodyPr>
            <a:lstStyle/>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Utilizator:	</a:t>
              </a:r>
              <a:r>
                <a:rPr lang="ro-RO" sz="800" b="1" dirty="0" smtClean="0">
                  <a:solidFill>
                    <a:srgbClr val="EEECE1"/>
                  </a:solidFill>
                  <a:effectLst>
                    <a:outerShdw blurRad="38100" dist="38100" dir="2700000" algn="tl">
                      <a:srgbClr val="000000">
                        <a:alpha val="43137"/>
                      </a:srgbClr>
                    </a:outerShdw>
                  </a:effectLst>
                </a:rPr>
                <a:t>Mihai Octavia</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smtClean="0">
                  <a:solidFill>
                    <a:srgbClr val="EEECE1"/>
                  </a:solidFill>
                  <a:effectLst>
                    <a:outerShdw blurRad="38100" dist="38100" dir="2700000" algn="tl">
                      <a:srgbClr val="000000">
                        <a:alpha val="43137"/>
                      </a:srgbClr>
                    </a:outerShdw>
                  </a:effectLst>
                </a:rPr>
                <a:t>Institutia:</a:t>
              </a:r>
              <a:r>
                <a:rPr lang="ro-RO" sz="800" b="1" dirty="0">
                  <a:solidFill>
                    <a:srgbClr val="EEECE1"/>
                  </a:solidFill>
                  <a:effectLst>
                    <a:outerShdw blurRad="38100" dist="38100" dir="2700000" algn="tl">
                      <a:srgbClr val="000000">
                        <a:alpha val="43137"/>
                      </a:srgbClr>
                    </a:outerShdw>
                  </a:effectLst>
                </a:rPr>
                <a:t>	</a:t>
              </a:r>
              <a:r>
                <a:rPr lang="ro-RO" sz="800" b="1" dirty="0" smtClean="0">
                  <a:solidFill>
                    <a:srgbClr val="EEECE1"/>
                  </a:solidFill>
                  <a:effectLst>
                    <a:outerShdw blurRad="38100" dist="38100" dir="2700000" algn="tl">
                      <a:srgbClr val="000000">
                        <a:alpha val="43137"/>
                      </a:srgbClr>
                    </a:outerShdw>
                  </a:effectLst>
                </a:rPr>
                <a:t>D.G.I.T.L.</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Data / ora:	12.08.2017 / 12.37</a:t>
              </a:r>
            </a:p>
          </p:txBody>
        </p:sp>
        <p:pic>
          <p:nvPicPr>
            <p:cNvPr id="9" name="Picture 2" descr="Imagini pentru profile photo"/>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68000" y="288000"/>
              <a:ext cx="506094"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1988372" cy="602776"/>
            <a:chOff x="216000" y="114374"/>
            <a:chExt cx="1988372" cy="602776"/>
          </a:xfrm>
        </p:grpSpPr>
        <p:grpSp>
          <p:nvGrpSpPr>
            <p:cNvPr id="11" name="Group 10"/>
            <p:cNvGrpSpPr/>
            <p:nvPr/>
          </p:nvGrpSpPr>
          <p:grpSpPr>
            <a:xfrm>
              <a:off x="216000" y="114374"/>
              <a:ext cx="1988372" cy="602776"/>
              <a:chOff x="216000" y="114374"/>
              <a:chExt cx="1988372" cy="602776"/>
            </a:xfrm>
          </p:grpSpPr>
          <p:pic>
            <p:nvPicPr>
              <p:cNvPr id="13" name="Picture 5" descr="Imagini pentru menu icon png transparent"/>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16000" y="114374"/>
                <a:ext cx="1988372" cy="215444"/>
                <a:chOff x="323528" y="25652"/>
                <a:chExt cx="1988372" cy="215444"/>
              </a:xfrm>
            </p:grpSpPr>
            <p:sp>
              <p:nvSpPr>
                <p:cNvPr id="15" name="TextBox 14"/>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6" name="Picture 8" descr="Imagine similară"/>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25652"/>
                  <a:ext cx="1196284"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digitala / </a:t>
                  </a:r>
                  <a:r>
                    <a:rPr lang="en-US" sz="800" b="1" dirty="0" smtClean="0">
                      <a:solidFill>
                        <a:srgbClr val="EEECE1"/>
                      </a:solidFill>
                      <a:effectLst>
                        <a:outerShdw blurRad="38100" dist="38100" dir="2700000" algn="tl">
                          <a:srgbClr val="000000">
                            <a:alpha val="43137"/>
                          </a:srgbClr>
                        </a:outerShdw>
                      </a:effectLst>
                    </a:rPr>
                    <a:t>Acasa</a:t>
                  </a:r>
                  <a:endParaRPr lang="ro-RO" sz="800" b="1" dirty="0">
                    <a:solidFill>
                      <a:srgbClr val="EEECE1"/>
                    </a:solidFill>
                    <a:effectLst>
                      <a:outerShdw blurRad="38100" dist="38100" dir="2700000" algn="tl">
                        <a:srgbClr val="000000">
                          <a:alpha val="43137"/>
                        </a:srgbClr>
                      </a:outerShdw>
                    </a:effectLst>
                  </a:endParaRPr>
                </a:p>
              </p:txBody>
            </p:sp>
          </p:grpSp>
        </p:grpSp>
        <p:pic>
          <p:nvPicPr>
            <p:cNvPr id="1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Cautare contribuabili</a:t>
            </a:r>
            <a:endParaRPr lang="ro-RO" sz="2400" dirty="0"/>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10" cstate="print">
              <a:duotone>
                <a:prstClr val="black"/>
                <a:schemeClr val="tx2">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23" name="Group 22"/>
          <p:cNvGrpSpPr/>
          <p:nvPr/>
        </p:nvGrpSpPr>
        <p:grpSpPr>
          <a:xfrm>
            <a:off x="1691680" y="2996952"/>
            <a:ext cx="1656184" cy="1224136"/>
            <a:chOff x="1691680" y="2564904"/>
            <a:chExt cx="1656184" cy="1224136"/>
          </a:xfrm>
        </p:grpSpPr>
        <p:sp>
          <p:nvSpPr>
            <p:cNvPr id="24" name="Rounded Rectangle 23"/>
            <p:cNvSpPr/>
            <p:nvPr/>
          </p:nvSpPr>
          <p:spPr>
            <a:xfrm>
              <a:off x="1691680" y="2564904"/>
              <a:ext cx="1656184" cy="1224136"/>
            </a:xfrm>
            <a:prstGeom prst="roundRect">
              <a:avLst>
                <a:gd name="adj" fmla="val 5392"/>
              </a:avLst>
            </a:prstGeom>
            <a:solidFill>
              <a:schemeClr val="bg2"/>
            </a:solidFill>
            <a:ln>
              <a:noFill/>
            </a:ln>
            <a:effectLst>
              <a:outerShdw blurRad="1270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6000" tIns="0" rIns="36000" bIns="0" rtlCol="0" anchor="b" anchorCtr="0">
              <a:noAutofit/>
            </a:bodyPr>
            <a:lstStyle/>
            <a:p>
              <a:pPr algn="ctr">
                <a:buClr>
                  <a:schemeClr val="accent1">
                    <a:lumMod val="75000"/>
                  </a:schemeClr>
                </a:buClr>
                <a:buSzPct val="90000"/>
              </a:pP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en-US" sz="1400" dirty="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r>
                <a:rPr lang="en-US" sz="1400" dirty="0" smtClean="0">
                  <a:solidFill>
                    <a:schemeClr val="accent1">
                      <a:lumMod val="75000"/>
                    </a:schemeClr>
                  </a:solidFill>
                  <a:effectLst>
                    <a:outerShdw blurRad="38100" dist="38100" dir="2700000" algn="tl">
                      <a:srgbClr val="000000">
                        <a:alpha val="43137"/>
                      </a:srgbClr>
                    </a:outerShdw>
                  </a:effectLst>
                </a:rPr>
                <a:t>Profil</a:t>
              </a:r>
              <a:endParaRPr lang="ro-RO" sz="14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25" name="Picture 26" descr="Imagini pentru profile icon png transpar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91915" y="2636912"/>
              <a:ext cx="655713" cy="6557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779912" y="2996952"/>
            <a:ext cx="1656184" cy="1224136"/>
            <a:chOff x="3779912" y="2564904"/>
            <a:chExt cx="1656184" cy="1224136"/>
          </a:xfrm>
        </p:grpSpPr>
        <p:sp>
          <p:nvSpPr>
            <p:cNvPr id="27" name="Rounded Rectangle 26"/>
            <p:cNvSpPr/>
            <p:nvPr/>
          </p:nvSpPr>
          <p:spPr>
            <a:xfrm>
              <a:off x="3779912"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Arhiva</a:t>
              </a:r>
            </a:p>
            <a:p>
              <a:pPr algn="ctr"/>
              <a:r>
                <a:rPr lang="en-US" sz="1400" dirty="0" smtClean="0">
                  <a:solidFill>
                    <a:schemeClr val="accent1">
                      <a:lumMod val="75000"/>
                    </a:schemeClr>
                  </a:solidFill>
                  <a:effectLst>
                    <a:outerShdw blurRad="38100" dist="38100" dir="2700000" algn="tl">
                      <a:srgbClr val="000000">
                        <a:alpha val="43137"/>
                      </a:srgbClr>
                    </a:outerShdw>
                  </a:effectLst>
                </a:rPr>
                <a:t>personala</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28" name="Picture 28" descr="Imagini pentru archive icon png transparent"/>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00704" y="2766695"/>
              <a:ext cx="414599" cy="414599"/>
            </a:xfrm>
            <a:prstGeom prst="rect">
              <a:avLst/>
            </a:prstGeom>
            <a:noFill/>
            <a:effectLst>
              <a:outerShdw blurRad="63500" sx="102000" sy="102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5868144" y="2996952"/>
            <a:ext cx="1656184" cy="1224136"/>
            <a:chOff x="5868144" y="2564904"/>
            <a:chExt cx="1656184" cy="1224136"/>
          </a:xfrm>
        </p:grpSpPr>
        <p:sp>
          <p:nvSpPr>
            <p:cNvPr id="33" name="Rounded Rectangle 32"/>
            <p:cNvSpPr/>
            <p:nvPr/>
          </p:nvSpPr>
          <p:spPr>
            <a:xfrm>
              <a:off x="5868144"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endParaRPr lang="en-US" sz="1200" dirty="0" smtClean="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Jurnal</a:t>
              </a:r>
            </a:p>
            <a:p>
              <a:pPr algn="ctr"/>
              <a:r>
                <a:rPr lang="ro-RO" sz="1400" dirty="0" smtClean="0">
                  <a:solidFill>
                    <a:schemeClr val="accent1">
                      <a:lumMod val="75000"/>
                    </a:schemeClr>
                  </a:solidFill>
                  <a:effectLst>
                    <a:outerShdw blurRad="38100" dist="38100" dir="2700000" algn="tl">
                      <a:srgbClr val="000000">
                        <a:alpha val="43137"/>
                      </a:srgbClr>
                    </a:outerShdw>
                  </a:effectLst>
                </a:rPr>
                <a:t>contribuabil</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34" name="Picture 6" descr="Imagini pentru journal icon png transparent"/>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4208" y="2734226"/>
              <a:ext cx="550758" cy="550758"/>
            </a:xfrm>
            <a:prstGeom prst="rect">
              <a:avLst/>
            </a:prstGeom>
            <a:noFill/>
            <a:effectLst>
              <a:outerShdw blurRad="25400" sx="102000" sy="102000" algn="ctr" rotWithShape="0">
                <a:prstClr val="black">
                  <a:alpha val="49000"/>
                </a:prstClr>
              </a:outerShdw>
            </a:effectLst>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342725" y="1700808"/>
            <a:ext cx="3005139" cy="230832"/>
          </a:xfrm>
          <a:prstGeom prst="rect">
            <a:avLst/>
          </a:prstGeom>
          <a:noFill/>
        </p:spPr>
        <p:txBody>
          <a:bodyPr wrap="square" lIns="36000" rtlCol="0">
            <a:spAutoFit/>
          </a:bodyPr>
          <a:lstStyle/>
          <a:p>
            <a:pPr>
              <a:tabLst>
                <a:tab pos="623888" algn="l"/>
              </a:tabLst>
            </a:pPr>
            <a:r>
              <a:rPr lang="ro-RO" sz="900" b="1" dirty="0" smtClean="0">
                <a:solidFill>
                  <a:schemeClr val="accent1"/>
                </a:solidFill>
              </a:rPr>
              <a:t>Contribuabil: Popescu Florin / CNP: 1770821080032</a:t>
            </a:r>
          </a:p>
        </p:txBody>
      </p:sp>
    </p:spTree>
    <p:extLst>
      <p:ext uri="{BB962C8B-B14F-4D97-AF65-F5344CB8AC3E}">
        <p14:creationId xmlns:p14="http://schemas.microsoft.com/office/powerpoint/2010/main" val="224041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0866" y="980728"/>
            <a:ext cx="839606" cy="252000"/>
            <a:chOff x="6684722" y="980728"/>
            <a:chExt cx="839606" cy="252000"/>
          </a:xfrm>
        </p:grpSpPr>
        <p:sp>
          <p:nvSpPr>
            <p:cNvPr id="5" name="Rounded Rectangle 4"/>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a:solidFill>
                    <a:srgbClr val="EEECE1"/>
                  </a:solidFill>
                  <a:effectLst>
                    <a:outerShdw blurRad="38100" dist="38100" dir="2700000" algn="tl">
                      <a:srgbClr val="000000">
                        <a:alpha val="43137"/>
                      </a:srgbClr>
                    </a:outerShdw>
                  </a:effectLst>
                </a:rPr>
                <a:t>Delogare</a:t>
              </a:r>
              <a:endParaRPr lang="ro-RO" b="1" dirty="0">
                <a:solidFill>
                  <a:srgbClr val="EEECE1"/>
                </a:solidFill>
                <a:effectLst>
                  <a:outerShdw blurRad="38100" dist="38100" dir="2700000" algn="tl">
                    <a:srgbClr val="000000">
                      <a:alpha val="43137"/>
                    </a:srgbClr>
                  </a:outerShdw>
                </a:effectLst>
              </a:endParaRPr>
            </a:p>
          </p:txBody>
        </p:sp>
        <p:pic>
          <p:nvPicPr>
            <p:cNvPr id="6" name="Picture 14" descr="Imagini pentru log off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8000" y="229353"/>
            <a:ext cx="2110854" cy="615553"/>
            <a:chOff x="6768000" y="229353"/>
            <a:chExt cx="2110854" cy="615553"/>
          </a:xfrm>
        </p:grpSpPr>
        <p:sp>
          <p:nvSpPr>
            <p:cNvPr id="8" name="TextBox 7"/>
            <p:cNvSpPr txBox="1"/>
            <p:nvPr/>
          </p:nvSpPr>
          <p:spPr>
            <a:xfrm>
              <a:off x="7332794" y="229353"/>
              <a:ext cx="1546060" cy="615553"/>
            </a:xfrm>
            <a:prstGeom prst="rect">
              <a:avLst/>
            </a:prstGeom>
            <a:noFill/>
          </p:spPr>
          <p:txBody>
            <a:bodyPr wrap="none" lIns="36000" rtlCol="0">
              <a:spAutoFit/>
            </a:bodyPr>
            <a:lstStyle/>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Utilizator:	</a:t>
              </a:r>
              <a:r>
                <a:rPr lang="ro-RO" sz="800" b="1" dirty="0" smtClean="0">
                  <a:solidFill>
                    <a:srgbClr val="EEECE1"/>
                  </a:solidFill>
                  <a:effectLst>
                    <a:outerShdw blurRad="38100" dist="38100" dir="2700000" algn="tl">
                      <a:srgbClr val="000000">
                        <a:alpha val="43137"/>
                      </a:srgbClr>
                    </a:outerShdw>
                  </a:effectLst>
                </a:rPr>
                <a:t>Mihai Octavia</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smtClean="0">
                  <a:solidFill>
                    <a:srgbClr val="EEECE1"/>
                  </a:solidFill>
                  <a:effectLst>
                    <a:outerShdw blurRad="38100" dist="38100" dir="2700000" algn="tl">
                      <a:srgbClr val="000000">
                        <a:alpha val="43137"/>
                      </a:srgbClr>
                    </a:outerShdw>
                  </a:effectLst>
                </a:rPr>
                <a:t>Institutia:</a:t>
              </a:r>
              <a:r>
                <a:rPr lang="ro-RO" sz="800" b="1" dirty="0">
                  <a:solidFill>
                    <a:srgbClr val="EEECE1"/>
                  </a:solidFill>
                  <a:effectLst>
                    <a:outerShdw blurRad="38100" dist="38100" dir="2700000" algn="tl">
                      <a:srgbClr val="000000">
                        <a:alpha val="43137"/>
                      </a:srgbClr>
                    </a:outerShdw>
                  </a:effectLst>
                </a:rPr>
                <a:t>	</a:t>
              </a:r>
              <a:r>
                <a:rPr lang="ro-RO" sz="800" b="1" dirty="0" smtClean="0">
                  <a:solidFill>
                    <a:srgbClr val="EEECE1"/>
                  </a:solidFill>
                  <a:effectLst>
                    <a:outerShdw blurRad="38100" dist="38100" dir="2700000" algn="tl">
                      <a:srgbClr val="000000">
                        <a:alpha val="43137"/>
                      </a:srgbClr>
                    </a:outerShdw>
                  </a:effectLst>
                </a:rPr>
                <a:t>D.G.I.T.L.</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Data / ora:	12.08.2017 / 12.37</a:t>
              </a:r>
            </a:p>
          </p:txBody>
        </p:sp>
        <p:pic>
          <p:nvPicPr>
            <p:cNvPr id="9" name="Picture 2" descr="Imagini pentru profile photo"/>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68000" y="288000"/>
              <a:ext cx="506094"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1988372" cy="602776"/>
            <a:chOff x="216000" y="114374"/>
            <a:chExt cx="1988372" cy="602776"/>
          </a:xfrm>
        </p:grpSpPr>
        <p:grpSp>
          <p:nvGrpSpPr>
            <p:cNvPr id="11" name="Group 10"/>
            <p:cNvGrpSpPr/>
            <p:nvPr/>
          </p:nvGrpSpPr>
          <p:grpSpPr>
            <a:xfrm>
              <a:off x="216000" y="114374"/>
              <a:ext cx="1988372" cy="602776"/>
              <a:chOff x="216000" y="114374"/>
              <a:chExt cx="1988372" cy="602776"/>
            </a:xfrm>
          </p:grpSpPr>
          <p:pic>
            <p:nvPicPr>
              <p:cNvPr id="13" name="Picture 5" descr="Imagini pentru menu icon png transparent"/>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16000" y="114374"/>
                <a:ext cx="1988372" cy="215444"/>
                <a:chOff x="323528" y="25652"/>
                <a:chExt cx="1988372" cy="215444"/>
              </a:xfrm>
            </p:grpSpPr>
            <p:sp>
              <p:nvSpPr>
                <p:cNvPr id="15" name="TextBox 14"/>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6" name="Picture 8" descr="Imagine similară"/>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25652"/>
                  <a:ext cx="1196284"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digitala / </a:t>
                  </a:r>
                  <a:r>
                    <a:rPr lang="en-US" sz="800" b="1" dirty="0" smtClean="0">
                      <a:solidFill>
                        <a:srgbClr val="EEECE1"/>
                      </a:solidFill>
                      <a:effectLst>
                        <a:outerShdw blurRad="38100" dist="38100" dir="2700000" algn="tl">
                          <a:srgbClr val="000000">
                            <a:alpha val="43137"/>
                          </a:srgbClr>
                        </a:outerShdw>
                      </a:effectLst>
                    </a:rPr>
                    <a:t>Acasa</a:t>
                  </a:r>
                  <a:endParaRPr lang="ro-RO" sz="800" b="1" dirty="0">
                    <a:solidFill>
                      <a:srgbClr val="EEECE1"/>
                    </a:solidFill>
                    <a:effectLst>
                      <a:outerShdw blurRad="38100" dist="38100" dir="2700000" algn="tl">
                        <a:srgbClr val="000000">
                          <a:alpha val="43137"/>
                        </a:srgbClr>
                      </a:outerShdw>
                    </a:effectLst>
                  </a:endParaRPr>
                </a:p>
              </p:txBody>
            </p:sp>
          </p:grpSp>
        </p:grpSp>
        <p:pic>
          <p:nvPicPr>
            <p:cNvPr id="1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Consultare contribuabili</a:t>
            </a:r>
            <a:endParaRPr lang="ro-RO" sz="2400" dirty="0"/>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10" cstate="print">
              <a:duotone>
                <a:prstClr val="black"/>
                <a:schemeClr val="tx2">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2" name="Group 1"/>
          <p:cNvGrpSpPr/>
          <p:nvPr/>
        </p:nvGrpSpPr>
        <p:grpSpPr>
          <a:xfrm>
            <a:off x="302894" y="1648800"/>
            <a:ext cx="8603506" cy="4507200"/>
            <a:chOff x="302894" y="1648800"/>
            <a:chExt cx="8603506" cy="4507200"/>
          </a:xfrm>
        </p:grpSpPr>
        <p:pic>
          <p:nvPicPr>
            <p:cNvPr id="15363" name="Picture 3"/>
            <p:cNvPicPr>
              <a:picLocks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2894" y="1656000"/>
              <a:ext cx="1767875" cy="4500000"/>
            </a:xfrm>
            <a:prstGeom prst="roundRect">
              <a:avLst>
                <a:gd name="adj" fmla="val 3004"/>
              </a:avLst>
            </a:prstGeom>
            <a:ln>
              <a:noFill/>
            </a:ln>
            <a:effectLst>
              <a:outerShdw blurRad="12700" sx="102000" sy="102000" algn="ctr" rotWithShape="0">
                <a:prstClr val="black">
                  <a:alpha val="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60000" y="1648800"/>
              <a:ext cx="6746400" cy="4507200"/>
            </a:xfrm>
            <a:prstGeom prst="roundRect">
              <a:avLst>
                <a:gd name="adj" fmla="val 782"/>
              </a:avLst>
            </a:prstGeom>
            <a:ln>
              <a:noFill/>
            </a:ln>
            <a:effectLst>
              <a:outerShdw blurRad="12700" sx="102000" sy="102000" algn="ctr" rotWithShape="0">
                <a:prstClr val="black">
                  <a:alpha val="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7676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0866" y="980728"/>
            <a:ext cx="839606" cy="252000"/>
            <a:chOff x="6684722" y="980728"/>
            <a:chExt cx="839606" cy="252000"/>
          </a:xfrm>
        </p:grpSpPr>
        <p:sp>
          <p:nvSpPr>
            <p:cNvPr id="5" name="Rounded Rectangle 4"/>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a:solidFill>
                    <a:srgbClr val="EEECE1"/>
                  </a:solidFill>
                  <a:effectLst>
                    <a:outerShdw blurRad="38100" dist="38100" dir="2700000" algn="tl">
                      <a:srgbClr val="000000">
                        <a:alpha val="43137"/>
                      </a:srgbClr>
                    </a:outerShdw>
                  </a:effectLst>
                </a:rPr>
                <a:t>Delogare</a:t>
              </a:r>
              <a:endParaRPr lang="ro-RO" b="1" dirty="0">
                <a:solidFill>
                  <a:srgbClr val="EEECE1"/>
                </a:solidFill>
                <a:effectLst>
                  <a:outerShdw blurRad="38100" dist="38100" dir="2700000" algn="tl">
                    <a:srgbClr val="000000">
                      <a:alpha val="43137"/>
                    </a:srgbClr>
                  </a:outerShdw>
                </a:effectLst>
              </a:endParaRPr>
            </a:p>
          </p:txBody>
        </p:sp>
        <p:pic>
          <p:nvPicPr>
            <p:cNvPr id="6" name="Picture 14" descr="Imagini pentru log off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8000" y="229353"/>
            <a:ext cx="2110854" cy="615553"/>
            <a:chOff x="6768000" y="229353"/>
            <a:chExt cx="2110854" cy="615553"/>
          </a:xfrm>
        </p:grpSpPr>
        <p:sp>
          <p:nvSpPr>
            <p:cNvPr id="8" name="TextBox 7"/>
            <p:cNvSpPr txBox="1"/>
            <p:nvPr/>
          </p:nvSpPr>
          <p:spPr>
            <a:xfrm>
              <a:off x="7332794" y="229353"/>
              <a:ext cx="1546060" cy="615553"/>
            </a:xfrm>
            <a:prstGeom prst="rect">
              <a:avLst/>
            </a:prstGeom>
            <a:noFill/>
          </p:spPr>
          <p:txBody>
            <a:bodyPr wrap="none" lIns="36000" rtlCol="0">
              <a:spAutoFit/>
            </a:bodyPr>
            <a:lstStyle/>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Utilizator:	</a:t>
              </a:r>
              <a:r>
                <a:rPr lang="ro-RO" sz="800" b="1" dirty="0" smtClean="0">
                  <a:solidFill>
                    <a:srgbClr val="EEECE1"/>
                  </a:solidFill>
                  <a:effectLst>
                    <a:outerShdw blurRad="38100" dist="38100" dir="2700000" algn="tl">
                      <a:srgbClr val="000000">
                        <a:alpha val="43137"/>
                      </a:srgbClr>
                    </a:outerShdw>
                  </a:effectLst>
                </a:rPr>
                <a:t>Mihai Octavia</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smtClean="0">
                  <a:solidFill>
                    <a:srgbClr val="EEECE1"/>
                  </a:solidFill>
                  <a:effectLst>
                    <a:outerShdw blurRad="38100" dist="38100" dir="2700000" algn="tl">
                      <a:srgbClr val="000000">
                        <a:alpha val="43137"/>
                      </a:srgbClr>
                    </a:outerShdw>
                  </a:effectLst>
                </a:rPr>
                <a:t>Institutia:</a:t>
              </a:r>
              <a:r>
                <a:rPr lang="ro-RO" sz="800" b="1" dirty="0">
                  <a:solidFill>
                    <a:srgbClr val="EEECE1"/>
                  </a:solidFill>
                  <a:effectLst>
                    <a:outerShdw blurRad="38100" dist="38100" dir="2700000" algn="tl">
                      <a:srgbClr val="000000">
                        <a:alpha val="43137"/>
                      </a:srgbClr>
                    </a:outerShdw>
                  </a:effectLst>
                </a:rPr>
                <a:t>	</a:t>
              </a:r>
              <a:r>
                <a:rPr lang="ro-RO" sz="800" b="1" dirty="0" smtClean="0">
                  <a:solidFill>
                    <a:srgbClr val="EEECE1"/>
                  </a:solidFill>
                  <a:effectLst>
                    <a:outerShdw blurRad="38100" dist="38100" dir="2700000" algn="tl">
                      <a:srgbClr val="000000">
                        <a:alpha val="43137"/>
                      </a:srgbClr>
                    </a:outerShdw>
                  </a:effectLst>
                </a:rPr>
                <a:t>D.G.I.T.L.</a:t>
              </a:r>
              <a:endParaRPr lang="ro-RO" sz="800" b="1" dirty="0">
                <a:solidFill>
                  <a:srgbClr val="EEECE1"/>
                </a:solidFill>
                <a:effectLst>
                  <a:outerShdw blurRad="38100" dist="38100" dir="2700000" algn="tl">
                    <a:srgbClr val="000000">
                      <a:alpha val="43137"/>
                    </a:srgbClr>
                  </a:outerShdw>
                </a:effectLst>
              </a:endParaRPr>
            </a:p>
            <a:p>
              <a:pPr>
                <a:spcAft>
                  <a:spcPts val="600"/>
                </a:spcAft>
                <a:tabLst>
                  <a:tab pos="623888" algn="l"/>
                </a:tabLst>
              </a:pPr>
              <a:r>
                <a:rPr lang="ro-RO" sz="800" b="1" dirty="0">
                  <a:solidFill>
                    <a:srgbClr val="EEECE1"/>
                  </a:solidFill>
                  <a:effectLst>
                    <a:outerShdw blurRad="38100" dist="38100" dir="2700000" algn="tl">
                      <a:srgbClr val="000000">
                        <a:alpha val="43137"/>
                      </a:srgbClr>
                    </a:outerShdw>
                  </a:effectLst>
                </a:rPr>
                <a:t>Data / ora:	12.08.2017 / 12.37</a:t>
              </a:r>
            </a:p>
          </p:txBody>
        </p:sp>
        <p:pic>
          <p:nvPicPr>
            <p:cNvPr id="9" name="Picture 2" descr="Imagini pentru profile photo"/>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68000" y="288000"/>
              <a:ext cx="506094"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1988372" cy="602776"/>
            <a:chOff x="216000" y="114374"/>
            <a:chExt cx="1988372" cy="602776"/>
          </a:xfrm>
        </p:grpSpPr>
        <p:grpSp>
          <p:nvGrpSpPr>
            <p:cNvPr id="11" name="Group 10"/>
            <p:cNvGrpSpPr/>
            <p:nvPr/>
          </p:nvGrpSpPr>
          <p:grpSpPr>
            <a:xfrm>
              <a:off x="216000" y="114374"/>
              <a:ext cx="1988372" cy="602776"/>
              <a:chOff x="216000" y="114374"/>
              <a:chExt cx="1988372" cy="602776"/>
            </a:xfrm>
          </p:grpSpPr>
          <p:pic>
            <p:nvPicPr>
              <p:cNvPr id="13" name="Picture 5" descr="Imagini pentru menu icon png transparent"/>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16000" y="114374"/>
                <a:ext cx="1988372" cy="215444"/>
                <a:chOff x="323528" y="25652"/>
                <a:chExt cx="1988372" cy="215444"/>
              </a:xfrm>
            </p:grpSpPr>
            <p:sp>
              <p:nvSpPr>
                <p:cNvPr id="15" name="TextBox 14"/>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6" name="Picture 8" descr="Imagine similară"/>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25652"/>
                  <a:ext cx="1196284"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digitala / </a:t>
                  </a:r>
                  <a:r>
                    <a:rPr lang="en-US" sz="800" b="1" dirty="0" smtClean="0">
                      <a:solidFill>
                        <a:srgbClr val="EEECE1"/>
                      </a:solidFill>
                      <a:effectLst>
                        <a:outerShdw blurRad="38100" dist="38100" dir="2700000" algn="tl">
                          <a:srgbClr val="000000">
                            <a:alpha val="43137"/>
                          </a:srgbClr>
                        </a:outerShdw>
                      </a:effectLst>
                    </a:rPr>
                    <a:t>Acasa</a:t>
                  </a:r>
                  <a:endParaRPr lang="ro-RO" sz="800" b="1" dirty="0">
                    <a:solidFill>
                      <a:srgbClr val="EEECE1"/>
                    </a:solidFill>
                    <a:effectLst>
                      <a:outerShdw blurRad="38100" dist="38100" dir="2700000" algn="tl">
                        <a:srgbClr val="000000">
                          <a:alpha val="43137"/>
                        </a:srgbClr>
                      </a:outerShdw>
                    </a:effectLst>
                  </a:endParaRPr>
                </a:p>
              </p:txBody>
            </p:sp>
          </p:grpSp>
        </p:grpSp>
        <p:pic>
          <p:nvPicPr>
            <p:cNvPr id="1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sz="2400" dirty="0" smtClean="0"/>
              <a:t>Consultare contribuabili</a:t>
            </a:r>
            <a:endParaRPr lang="ro-RO" sz="2400" dirty="0"/>
          </a:p>
        </p:txBody>
      </p:sp>
      <p:sp>
        <p:nvSpPr>
          <p:cNvPr id="19" name="Rectangle 18"/>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grpSp>
        <p:nvGrpSpPr>
          <p:cNvPr id="20" name="Group 19"/>
          <p:cNvGrpSpPr/>
          <p:nvPr/>
        </p:nvGrpSpPr>
        <p:grpSpPr>
          <a:xfrm>
            <a:off x="35496" y="6396762"/>
            <a:ext cx="1568354" cy="272598"/>
            <a:chOff x="35496" y="6396762"/>
            <a:chExt cx="1568354" cy="272598"/>
          </a:xfrm>
        </p:grpSpPr>
        <p:pic>
          <p:nvPicPr>
            <p:cNvPr id="21" name="Picture 20" descr="Imagini pentru terms and conditions icon png transparent"/>
            <p:cNvPicPr>
              <a:picLocks noChangeAspect="1" noChangeArrowheads="1"/>
            </p:cNvPicPr>
            <p:nvPr/>
          </p:nvPicPr>
          <p:blipFill>
            <a:blip r:embed="rId10" cstate="print">
              <a:duotone>
                <a:prstClr val="black"/>
                <a:schemeClr val="tx2">
                  <a:lumMod val="75000"/>
                  <a:tint val="45000"/>
                  <a:satMod val="400000"/>
                </a:schemeClr>
              </a:duotone>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549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23" name="Group 22"/>
          <p:cNvGrpSpPr/>
          <p:nvPr/>
        </p:nvGrpSpPr>
        <p:grpSpPr>
          <a:xfrm>
            <a:off x="302894" y="1656000"/>
            <a:ext cx="8645918" cy="4507210"/>
            <a:chOff x="302894" y="1656000"/>
            <a:chExt cx="8645918" cy="4507210"/>
          </a:xfrm>
        </p:grpSpPr>
        <p:pic>
          <p:nvPicPr>
            <p:cNvPr id="15362" name="Picture 2"/>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04372" y="1656000"/>
              <a:ext cx="6744440" cy="4507210"/>
            </a:xfrm>
            <a:prstGeom prst="roundRect">
              <a:avLst>
                <a:gd name="adj" fmla="val 782"/>
              </a:avLst>
            </a:prstGeom>
            <a:ln>
              <a:noFill/>
            </a:ln>
            <a:effectLst>
              <a:outerShdw blurRad="12700" sx="102000" sy="102000" algn="ctr" rotWithShape="0">
                <a:prstClr val="black">
                  <a:alpha val="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2894" y="1656000"/>
              <a:ext cx="1767875" cy="4500000"/>
            </a:xfrm>
            <a:prstGeom prst="roundRect">
              <a:avLst>
                <a:gd name="adj" fmla="val 3004"/>
              </a:avLst>
            </a:prstGeom>
            <a:ln>
              <a:noFill/>
            </a:ln>
            <a:effectLst>
              <a:outerShdw blurRad="12700" sx="102000" sy="102000" algn="ctr" rotWithShape="0">
                <a:prstClr val="black">
                  <a:alpha val="9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800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6000" y="114374"/>
            <a:ext cx="1670978" cy="602776"/>
            <a:chOff x="216000" y="114374"/>
            <a:chExt cx="1670978" cy="602776"/>
          </a:xfrm>
        </p:grpSpPr>
        <p:grpSp>
          <p:nvGrpSpPr>
            <p:cNvPr id="6" name="Group 5"/>
            <p:cNvGrpSpPr/>
            <p:nvPr/>
          </p:nvGrpSpPr>
          <p:grpSpPr>
            <a:xfrm>
              <a:off x="216000" y="114374"/>
              <a:ext cx="1670978" cy="602776"/>
              <a:chOff x="216000" y="114374"/>
              <a:chExt cx="1670978" cy="602776"/>
            </a:xfrm>
          </p:grpSpPr>
          <p:pic>
            <p:nvPicPr>
              <p:cNvPr id="8"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6000" y="114374"/>
                <a:ext cx="1670978" cy="215444"/>
                <a:chOff x="323528" y="25652"/>
                <a:chExt cx="1670978" cy="215444"/>
              </a:xfrm>
            </p:grpSpPr>
            <p:sp>
              <p:nvSpPr>
                <p:cNvPr id="10" name="TextBox 9"/>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1"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436" name="Picture 4" descr="Imagine similar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776139"/>
            <a:ext cx="4036892" cy="4317157"/>
          </a:xfrm>
          <a:prstGeom prst="rect">
            <a:avLst/>
          </a:prstGeom>
          <a:noFill/>
          <a:effectLst>
            <a:outerShdw blurRad="63500" sx="102000" sy="102000" algn="ctr" rotWithShape="0">
              <a:prstClr val="black">
                <a:alpha val="40000"/>
              </a:prstClr>
            </a:outerShdw>
          </a:effectLst>
          <a:scene3d>
            <a:camera prst="orthographicFront"/>
            <a:lightRig rig="threePt" dir="t"/>
          </a:scene3d>
          <a:sp3d prstMaterial="fla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656337" y="2708920"/>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accent1"/>
                </a:solidFill>
              </a:rPr>
              <a:t>Sector  1</a:t>
            </a:r>
            <a:endParaRPr lang="ro-RO" sz="1200" b="1" dirty="0">
              <a:solidFill>
                <a:schemeClr val="accent1"/>
              </a:solidFill>
            </a:endParaRPr>
          </a:p>
        </p:txBody>
      </p:sp>
      <p:sp>
        <p:nvSpPr>
          <p:cNvPr id="16" name="Rounded Rectangle 15"/>
          <p:cNvSpPr/>
          <p:nvPr/>
        </p:nvSpPr>
        <p:spPr>
          <a:xfrm>
            <a:off x="6737605" y="3140968"/>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accent1"/>
                </a:solidFill>
              </a:rPr>
              <a:t>Sector  2</a:t>
            </a:r>
            <a:endParaRPr lang="ro-RO" sz="1200" b="1" dirty="0">
              <a:solidFill>
                <a:schemeClr val="accent1"/>
              </a:solidFill>
            </a:endParaRPr>
          </a:p>
        </p:txBody>
      </p:sp>
      <p:sp>
        <p:nvSpPr>
          <p:cNvPr id="17" name="Rounded Rectangle 16"/>
          <p:cNvSpPr/>
          <p:nvPr/>
        </p:nvSpPr>
        <p:spPr>
          <a:xfrm>
            <a:off x="7308001" y="4077072"/>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accent1"/>
                </a:solidFill>
              </a:rPr>
              <a:t>Sector  3</a:t>
            </a:r>
            <a:endParaRPr lang="ro-RO" sz="1200" b="1" dirty="0">
              <a:solidFill>
                <a:schemeClr val="accent1"/>
              </a:solidFill>
            </a:endParaRPr>
          </a:p>
        </p:txBody>
      </p:sp>
      <p:sp>
        <p:nvSpPr>
          <p:cNvPr id="18" name="Rounded Rectangle 17"/>
          <p:cNvSpPr/>
          <p:nvPr/>
        </p:nvSpPr>
        <p:spPr>
          <a:xfrm>
            <a:off x="6582859" y="4725144"/>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accent1"/>
                </a:solidFill>
              </a:rPr>
              <a:t>Sector  4</a:t>
            </a:r>
            <a:endParaRPr lang="ro-RO" sz="1200" b="1" dirty="0">
              <a:solidFill>
                <a:schemeClr val="accent1"/>
              </a:solidFill>
            </a:endParaRPr>
          </a:p>
        </p:txBody>
      </p:sp>
      <p:sp>
        <p:nvSpPr>
          <p:cNvPr id="19" name="Rounded Rectangle 18"/>
          <p:cNvSpPr/>
          <p:nvPr/>
        </p:nvSpPr>
        <p:spPr>
          <a:xfrm>
            <a:off x="5656337" y="4455715"/>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accent1"/>
                </a:solidFill>
              </a:rPr>
              <a:t>Sector  5</a:t>
            </a:r>
            <a:endParaRPr lang="ro-RO" sz="1200" b="1" dirty="0">
              <a:solidFill>
                <a:schemeClr val="accent1"/>
              </a:solidFill>
            </a:endParaRPr>
          </a:p>
        </p:txBody>
      </p:sp>
      <p:sp>
        <p:nvSpPr>
          <p:cNvPr id="20" name="Rounded Rectangle 19"/>
          <p:cNvSpPr/>
          <p:nvPr/>
        </p:nvSpPr>
        <p:spPr>
          <a:xfrm>
            <a:off x="5001364" y="3907028"/>
            <a:ext cx="1157493" cy="360040"/>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smtClean="0">
                <a:solidFill>
                  <a:schemeClr val="bg2"/>
                </a:solidFill>
              </a:rPr>
              <a:t>Sector  6</a:t>
            </a:r>
            <a:endParaRPr lang="ro-RO" sz="1200" b="1" dirty="0">
              <a:solidFill>
                <a:schemeClr val="bg2"/>
              </a:solidFill>
            </a:endParaRPr>
          </a:p>
        </p:txBody>
      </p:sp>
      <p:sp>
        <p:nvSpPr>
          <p:cNvPr id="21" name="Rectangle 20"/>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sp>
        <p:nvSpPr>
          <p:cNvPr id="25" name="TextBox 24"/>
          <p:cNvSpPr txBox="1"/>
          <p:nvPr/>
        </p:nvSpPr>
        <p:spPr>
          <a:xfrm>
            <a:off x="179512" y="980728"/>
            <a:ext cx="2934439"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Proiect Pilot </a:t>
            </a:r>
          </a:p>
        </p:txBody>
      </p:sp>
      <p:sp>
        <p:nvSpPr>
          <p:cNvPr id="26" name="TextBox 25"/>
          <p:cNvSpPr txBox="1"/>
          <p:nvPr/>
        </p:nvSpPr>
        <p:spPr>
          <a:xfrm>
            <a:off x="331911" y="1801116"/>
            <a:ext cx="4816153"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lgn="ctr">
              <a:buClr>
                <a:schemeClr val="accent1">
                  <a:lumMod val="75000"/>
                </a:schemeClr>
              </a:buClr>
              <a:buSzPct val="90000"/>
              <a:defRPr sz="5400">
                <a:solidFill>
                  <a:srgbClr val="345A88"/>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tabLst>
                <a:tab pos="1612900" algn="l"/>
              </a:tabLst>
            </a:pPr>
            <a:r>
              <a:rPr lang="ro-RO" sz="1600" dirty="0" smtClean="0">
                <a:solidFill>
                  <a:schemeClr val="accent1">
                    <a:lumMod val="75000"/>
                  </a:schemeClr>
                </a:solidFill>
                <a:effectLst/>
              </a:rPr>
              <a:t>Perioada</a:t>
            </a:r>
            <a:r>
              <a:rPr lang="ro-RO" sz="1600" dirty="0" smtClean="0">
                <a:solidFill>
                  <a:schemeClr val="accent1"/>
                </a:solidFill>
                <a:effectLst/>
              </a:rPr>
              <a:t>: 	</a:t>
            </a:r>
          </a:p>
          <a:p>
            <a:pPr algn="l">
              <a:tabLst>
                <a:tab pos="1612900" algn="l"/>
              </a:tabLst>
            </a:pPr>
            <a:r>
              <a:rPr lang="ro-RO" sz="1600" dirty="0">
                <a:solidFill>
                  <a:schemeClr val="accent1"/>
                </a:solidFill>
                <a:effectLst/>
              </a:rPr>
              <a:t>	</a:t>
            </a:r>
            <a:r>
              <a:rPr lang="ro-RO" sz="1600" dirty="0" smtClean="0">
                <a:solidFill>
                  <a:schemeClr val="accent1"/>
                </a:solidFill>
                <a:effectLst/>
              </a:rPr>
              <a:t>octombrie – decembrie 2017</a:t>
            </a:r>
            <a:endParaRPr lang="ro-RO" sz="1600" dirty="0">
              <a:solidFill>
                <a:schemeClr val="accent1"/>
              </a:solidFill>
              <a:effectLst/>
            </a:endParaRPr>
          </a:p>
        </p:txBody>
      </p:sp>
      <p:sp>
        <p:nvSpPr>
          <p:cNvPr id="27" name="TextBox 26"/>
          <p:cNvSpPr txBox="1"/>
          <p:nvPr/>
        </p:nvSpPr>
        <p:spPr>
          <a:xfrm>
            <a:off x="323528" y="2492896"/>
            <a:ext cx="4677836" cy="10801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lgn="ctr">
              <a:buClr>
                <a:schemeClr val="accent1">
                  <a:lumMod val="75000"/>
                </a:schemeClr>
              </a:buClr>
              <a:buSzPct val="90000"/>
              <a:defRPr sz="5400">
                <a:solidFill>
                  <a:srgbClr val="345A88"/>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tabLst>
                <a:tab pos="1612900" algn="l"/>
              </a:tabLst>
            </a:pPr>
            <a:r>
              <a:rPr lang="ro-RO" sz="1600" dirty="0" smtClean="0">
                <a:solidFill>
                  <a:schemeClr val="accent1">
                    <a:lumMod val="75000"/>
                  </a:schemeClr>
                </a:solidFill>
                <a:effectLst/>
              </a:rPr>
              <a:t>Participanti confirmati </a:t>
            </a:r>
            <a:r>
              <a:rPr lang="ro-RO" sz="1600" dirty="0" smtClean="0">
                <a:solidFill>
                  <a:schemeClr val="accent1"/>
                </a:solidFill>
                <a:effectLst/>
              </a:rPr>
              <a:t>: </a:t>
            </a:r>
            <a:r>
              <a:rPr lang="ro-RO" sz="1600" dirty="0">
                <a:solidFill>
                  <a:schemeClr val="accent1"/>
                </a:solidFill>
                <a:effectLst/>
              </a:rPr>
              <a:t> </a:t>
            </a:r>
            <a:endParaRPr lang="ro-RO" sz="1600" dirty="0" smtClean="0">
              <a:solidFill>
                <a:schemeClr val="accent1"/>
              </a:solidFill>
              <a:effectLst/>
            </a:endParaRPr>
          </a:p>
          <a:p>
            <a:pPr algn="l">
              <a:tabLst>
                <a:tab pos="1612900" algn="l"/>
              </a:tabLst>
            </a:pPr>
            <a:r>
              <a:rPr lang="ro-RO" sz="1600" dirty="0">
                <a:solidFill>
                  <a:schemeClr val="accent1"/>
                </a:solidFill>
                <a:effectLst/>
              </a:rPr>
              <a:t>	S</a:t>
            </a:r>
            <a:r>
              <a:rPr lang="ro-RO" sz="1600" dirty="0" smtClean="0">
                <a:solidFill>
                  <a:schemeClr val="accent1"/>
                </a:solidFill>
                <a:effectLst/>
              </a:rPr>
              <a:t>ectoarele Bucurestiului</a:t>
            </a:r>
          </a:p>
          <a:p>
            <a:pPr algn="l">
              <a:tabLst>
                <a:tab pos="1612900" algn="l"/>
              </a:tabLst>
            </a:pPr>
            <a:r>
              <a:rPr lang="ro-RO" sz="1600" dirty="0">
                <a:solidFill>
                  <a:schemeClr val="accent1"/>
                </a:solidFill>
                <a:effectLst/>
              </a:rPr>
              <a:t>	</a:t>
            </a:r>
            <a:r>
              <a:rPr lang="ro-RO" sz="1600" dirty="0" smtClean="0">
                <a:solidFill>
                  <a:schemeClr val="accent1"/>
                </a:solidFill>
                <a:effectLst/>
              </a:rPr>
              <a:t>Iasi</a:t>
            </a:r>
          </a:p>
          <a:p>
            <a:pPr algn="l">
              <a:tabLst>
                <a:tab pos="1612900" algn="l"/>
              </a:tabLst>
            </a:pPr>
            <a:r>
              <a:rPr lang="ro-RO" sz="1600" dirty="0">
                <a:solidFill>
                  <a:schemeClr val="accent1"/>
                </a:solidFill>
                <a:effectLst/>
              </a:rPr>
              <a:t>	</a:t>
            </a:r>
            <a:r>
              <a:rPr lang="ro-RO" sz="1600" dirty="0" smtClean="0">
                <a:solidFill>
                  <a:schemeClr val="accent1"/>
                </a:solidFill>
                <a:effectLst/>
              </a:rPr>
              <a:t>Ploiesti</a:t>
            </a:r>
          </a:p>
          <a:p>
            <a:pPr algn="l">
              <a:tabLst>
                <a:tab pos="1612900" algn="l"/>
              </a:tabLst>
            </a:pPr>
            <a:r>
              <a:rPr lang="ro-RO" sz="1600" dirty="0">
                <a:solidFill>
                  <a:schemeClr val="accent1"/>
                </a:solidFill>
                <a:effectLst/>
              </a:rPr>
              <a:t>	</a:t>
            </a:r>
            <a:r>
              <a:rPr lang="ro-RO" sz="1600" dirty="0" smtClean="0">
                <a:solidFill>
                  <a:schemeClr val="accent1"/>
                </a:solidFill>
                <a:effectLst/>
              </a:rPr>
              <a:t>Piatra Neamt  </a:t>
            </a:r>
            <a:endParaRPr lang="ro-RO" sz="1600" dirty="0">
              <a:solidFill>
                <a:schemeClr val="accent1"/>
              </a:solidFill>
              <a:effectLst/>
            </a:endParaRPr>
          </a:p>
        </p:txBody>
      </p:sp>
      <p:sp>
        <p:nvSpPr>
          <p:cNvPr id="28" name="TextBox 27"/>
          <p:cNvSpPr txBox="1"/>
          <p:nvPr/>
        </p:nvSpPr>
        <p:spPr>
          <a:xfrm>
            <a:off x="323528" y="3789040"/>
            <a:ext cx="4677836" cy="2448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lgn="ctr">
              <a:buClr>
                <a:schemeClr val="accent1">
                  <a:lumMod val="75000"/>
                </a:schemeClr>
              </a:buClr>
              <a:buSzPct val="90000"/>
              <a:defRPr sz="5400">
                <a:solidFill>
                  <a:srgbClr val="345A88"/>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tabLst>
                <a:tab pos="1612900" algn="l"/>
              </a:tabLst>
            </a:pPr>
            <a:r>
              <a:rPr lang="ro-RO" sz="1600" dirty="0" smtClean="0">
                <a:solidFill>
                  <a:schemeClr val="accent1">
                    <a:lumMod val="75000"/>
                  </a:schemeClr>
                </a:solidFill>
                <a:effectLst/>
              </a:rPr>
              <a:t>Participanti in curs de confirmare</a:t>
            </a:r>
            <a:r>
              <a:rPr lang="ro-RO" sz="1600" dirty="0" smtClean="0">
                <a:solidFill>
                  <a:schemeClr val="accent1"/>
                </a:solidFill>
                <a:effectLst/>
              </a:rPr>
              <a:t>:  </a:t>
            </a:r>
          </a:p>
          <a:p>
            <a:pPr algn="l">
              <a:tabLst>
                <a:tab pos="1612900" algn="l"/>
              </a:tabLst>
            </a:pPr>
            <a:r>
              <a:rPr lang="ro-RO" sz="1600" dirty="0">
                <a:solidFill>
                  <a:schemeClr val="accent1"/>
                </a:solidFill>
                <a:effectLst/>
              </a:rPr>
              <a:t>	</a:t>
            </a:r>
            <a:r>
              <a:rPr lang="ro-RO" sz="1400" dirty="0" smtClean="0">
                <a:solidFill>
                  <a:schemeClr val="accent1"/>
                </a:solidFill>
                <a:effectLst/>
              </a:rPr>
              <a:t>Cluj Napoca</a:t>
            </a:r>
          </a:p>
          <a:p>
            <a:pPr algn="l">
              <a:tabLst>
                <a:tab pos="1612900" algn="l"/>
              </a:tabLst>
            </a:pPr>
            <a:r>
              <a:rPr lang="ro-RO" sz="1400" dirty="0">
                <a:solidFill>
                  <a:schemeClr val="accent1"/>
                </a:solidFill>
                <a:effectLst/>
              </a:rPr>
              <a:t>	</a:t>
            </a:r>
            <a:r>
              <a:rPr lang="ro-RO" sz="1400" dirty="0" smtClean="0">
                <a:solidFill>
                  <a:schemeClr val="accent1"/>
                </a:solidFill>
                <a:effectLst/>
              </a:rPr>
              <a:t>Brasov</a:t>
            </a:r>
          </a:p>
          <a:p>
            <a:pPr algn="l">
              <a:tabLst>
                <a:tab pos="1612900" algn="l"/>
              </a:tabLst>
            </a:pPr>
            <a:r>
              <a:rPr lang="ro-RO" sz="1400" dirty="0">
                <a:solidFill>
                  <a:schemeClr val="accent1"/>
                </a:solidFill>
                <a:effectLst/>
              </a:rPr>
              <a:t>	</a:t>
            </a:r>
            <a:r>
              <a:rPr lang="ro-RO" sz="1400" dirty="0" smtClean="0">
                <a:solidFill>
                  <a:schemeClr val="accent1"/>
                </a:solidFill>
                <a:effectLst/>
              </a:rPr>
              <a:t>Targu Mures</a:t>
            </a:r>
          </a:p>
          <a:p>
            <a:pPr algn="l">
              <a:tabLst>
                <a:tab pos="1612900" algn="l"/>
              </a:tabLst>
            </a:pPr>
            <a:r>
              <a:rPr lang="ro-RO" sz="1400" dirty="0">
                <a:solidFill>
                  <a:schemeClr val="accent1"/>
                </a:solidFill>
                <a:effectLst/>
              </a:rPr>
              <a:t>	</a:t>
            </a:r>
            <a:r>
              <a:rPr lang="ro-RO" sz="1400" dirty="0" smtClean="0">
                <a:solidFill>
                  <a:schemeClr val="accent1"/>
                </a:solidFill>
                <a:effectLst/>
              </a:rPr>
              <a:t>Bacau</a:t>
            </a:r>
          </a:p>
          <a:p>
            <a:pPr algn="l">
              <a:tabLst>
                <a:tab pos="1612900" algn="l"/>
              </a:tabLst>
            </a:pPr>
            <a:r>
              <a:rPr lang="ro-RO" sz="1400" dirty="0" smtClean="0">
                <a:solidFill>
                  <a:schemeClr val="accent1"/>
                </a:solidFill>
                <a:effectLst/>
              </a:rPr>
              <a:t>	Galati</a:t>
            </a:r>
          </a:p>
          <a:p>
            <a:pPr algn="l">
              <a:tabLst>
                <a:tab pos="1612900" algn="l"/>
              </a:tabLst>
            </a:pPr>
            <a:r>
              <a:rPr lang="ro-RO" sz="1400" dirty="0">
                <a:solidFill>
                  <a:schemeClr val="accent1"/>
                </a:solidFill>
                <a:effectLst/>
              </a:rPr>
              <a:t>	</a:t>
            </a:r>
            <a:r>
              <a:rPr lang="ro-RO" sz="1400" dirty="0" smtClean="0">
                <a:solidFill>
                  <a:schemeClr val="accent1"/>
                </a:solidFill>
                <a:effectLst/>
              </a:rPr>
              <a:t>Craiova</a:t>
            </a:r>
          </a:p>
          <a:p>
            <a:pPr algn="l">
              <a:tabLst>
                <a:tab pos="1612900" algn="l"/>
              </a:tabLst>
            </a:pPr>
            <a:r>
              <a:rPr lang="ro-RO" sz="1400" dirty="0">
                <a:solidFill>
                  <a:schemeClr val="accent1"/>
                </a:solidFill>
                <a:effectLst/>
              </a:rPr>
              <a:t>	</a:t>
            </a:r>
            <a:r>
              <a:rPr lang="ro-RO" sz="1400" dirty="0" smtClean="0">
                <a:solidFill>
                  <a:schemeClr val="accent1"/>
                </a:solidFill>
                <a:effectLst/>
              </a:rPr>
              <a:t>Braila</a:t>
            </a:r>
          </a:p>
          <a:p>
            <a:pPr algn="l">
              <a:tabLst>
                <a:tab pos="1612900" algn="l"/>
              </a:tabLst>
            </a:pPr>
            <a:r>
              <a:rPr lang="ro-RO" sz="1400" dirty="0">
                <a:solidFill>
                  <a:schemeClr val="accent1"/>
                </a:solidFill>
                <a:effectLst/>
              </a:rPr>
              <a:t>	</a:t>
            </a:r>
            <a:r>
              <a:rPr lang="ro-RO" sz="1400" dirty="0" smtClean="0">
                <a:solidFill>
                  <a:schemeClr val="accent1"/>
                </a:solidFill>
                <a:effectLst/>
              </a:rPr>
              <a:t>Tulcea </a:t>
            </a:r>
          </a:p>
        </p:txBody>
      </p:sp>
    </p:spTree>
    <p:extLst>
      <p:ext uri="{BB962C8B-B14F-4D97-AF65-F5344CB8AC3E}">
        <p14:creationId xmlns:p14="http://schemas.microsoft.com/office/powerpoint/2010/main" val="2963651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12" y="114374"/>
            <a:ext cx="8568952" cy="6714391"/>
            <a:chOff x="179512" y="114374"/>
            <a:chExt cx="8568952" cy="6714391"/>
          </a:xfrm>
        </p:grpSpPr>
        <p:grpSp>
          <p:nvGrpSpPr>
            <p:cNvPr id="5" name="Group 4"/>
            <p:cNvGrpSpPr/>
            <p:nvPr/>
          </p:nvGrpSpPr>
          <p:grpSpPr>
            <a:xfrm>
              <a:off x="216000" y="114374"/>
              <a:ext cx="1670978" cy="602776"/>
              <a:chOff x="216000" y="114374"/>
              <a:chExt cx="1670978" cy="602776"/>
            </a:xfrm>
          </p:grpSpPr>
          <p:grpSp>
            <p:nvGrpSpPr>
              <p:cNvPr id="6" name="Group 5"/>
              <p:cNvGrpSpPr/>
              <p:nvPr/>
            </p:nvGrpSpPr>
            <p:grpSpPr>
              <a:xfrm>
                <a:off x="216000" y="114374"/>
                <a:ext cx="1670978" cy="602776"/>
                <a:chOff x="216000" y="114374"/>
                <a:chExt cx="1670978" cy="602776"/>
              </a:xfrm>
            </p:grpSpPr>
            <p:pic>
              <p:nvPicPr>
                <p:cNvPr id="8"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6000" y="114374"/>
                  <a:ext cx="1670978" cy="215444"/>
                  <a:chOff x="323528" y="25652"/>
                  <a:chExt cx="1670978" cy="215444"/>
                </a:xfrm>
              </p:grpSpPr>
              <p:sp>
                <p:nvSpPr>
                  <p:cNvPr id="10" name="TextBox 9"/>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1"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2304256" y="6351711"/>
              <a:ext cx="4572000" cy="477054"/>
            </a:xfrm>
            <a:prstGeom prst="rect">
              <a:avLst/>
            </a:prstGeom>
          </p:spPr>
          <p:txBody>
            <a:bodyPr>
              <a:spAutoFit/>
            </a:bodyPr>
            <a:lstStyle/>
            <a:p>
              <a:pPr algn="ctr"/>
              <a:r>
                <a:rPr lang="ro-RO" sz="800" dirty="0">
                  <a:solidFill>
                    <a:srgbClr val="345A88"/>
                  </a:solidFill>
                </a:rPr>
                <a:t>Toate drepturile rezervate © 2017</a:t>
              </a:r>
            </a:p>
            <a:p>
              <a:pPr algn="ctr"/>
              <a:r>
                <a:rPr lang="ro-RO" sz="900" b="1" dirty="0" smtClean="0">
                  <a:solidFill>
                    <a:srgbClr val="345A88"/>
                  </a:solidFill>
                </a:rPr>
                <a:t>Digitax</a:t>
              </a:r>
              <a:r>
                <a:rPr lang="en-US" sz="900" b="1" dirty="0" smtClean="0">
                  <a:solidFill>
                    <a:srgbClr val="345A88"/>
                  </a:solidFill>
                </a:rPr>
                <a:t> </a:t>
              </a:r>
              <a:r>
                <a:rPr lang="ro-RO" sz="900" b="1" dirty="0" smtClean="0">
                  <a:solidFill>
                    <a:srgbClr val="345A88"/>
                  </a:solidFill>
                </a:rPr>
                <a:t>Online </a:t>
              </a:r>
              <a:r>
                <a:rPr lang="ro-RO" sz="900" b="1" dirty="0">
                  <a:solidFill>
                    <a:srgbClr val="345A88"/>
                  </a:solidFill>
                </a:rPr>
                <a:t>Public Services</a:t>
              </a:r>
            </a:p>
            <a:p>
              <a:pPr algn="ctr"/>
              <a:r>
                <a:rPr lang="ro-RO" sz="800" dirty="0">
                  <a:solidFill>
                    <a:srgbClr val="345A88"/>
                  </a:solidFill>
                </a:rPr>
                <a:t>CONFIDENTIAL</a:t>
              </a:r>
            </a:p>
          </p:txBody>
        </p:sp>
        <p:sp>
          <p:nvSpPr>
            <p:cNvPr id="18" name="TextBox 17"/>
            <p:cNvSpPr txBox="1"/>
            <p:nvPr/>
          </p:nvSpPr>
          <p:spPr>
            <a:xfrm>
              <a:off x="179512" y="1052736"/>
              <a:ext cx="4752528"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Despre </a:t>
              </a:r>
              <a:r>
                <a:rPr lang="ro-RO" dirty="0" smtClean="0"/>
                <a:t>noi</a:t>
              </a:r>
              <a:endParaRPr lang="ro-RO" dirty="0"/>
            </a:p>
          </p:txBody>
        </p:sp>
        <p:pic>
          <p:nvPicPr>
            <p:cNvPr id="23" name="Shape 43"/>
            <p:cNvPicPr preferRelativeResize="0"/>
            <p:nvPr/>
          </p:nvPicPr>
          <p:blipFill rotWithShape="1">
            <a:blip r:embed="rId6">
              <a:alphaModFix/>
              <a:extLst>
                <a:ext uri="{BEBA8EAE-BF5A-486C-A8C5-ECC9F3942E4B}">
                  <a14:imgProps xmlns:a14="http://schemas.microsoft.com/office/drawing/2010/main">
                    <a14:imgLayer r:embed="rId7">
                      <a14:imgEffect>
                        <a14:sharpenSoften amount="25000"/>
                      </a14:imgEffect>
                    </a14:imgLayer>
                  </a14:imgProps>
                </a:ext>
              </a:extLst>
            </a:blip>
            <a:srcRect/>
            <a:stretch/>
          </p:blipFill>
          <p:spPr>
            <a:xfrm>
              <a:off x="1259632" y="5013256"/>
              <a:ext cx="2284412" cy="720000"/>
            </a:xfrm>
            <a:prstGeom prst="rect">
              <a:avLst/>
            </a:prstGeom>
            <a:noFill/>
            <a:ln>
              <a:noFill/>
            </a:ln>
          </p:spPr>
        </p:pic>
        <p:pic>
          <p:nvPicPr>
            <p:cNvPr id="20482" name="Picture 2" descr="Imagini pentru boost IT hub logo"/>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1080" y="5013256"/>
              <a:ext cx="224816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213991" y="1700808"/>
              <a:ext cx="4752528" cy="1111678"/>
              <a:chOff x="2213991" y="1846887"/>
              <a:chExt cx="4752528" cy="1111678"/>
            </a:xfrm>
          </p:grpSpPr>
          <p:pic>
            <p:nvPicPr>
              <p:cNvPr id="2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4436" y="1846887"/>
                <a:ext cx="2211638" cy="6823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213991" y="2492896"/>
                <a:ext cx="4752528" cy="46566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pPr algn="ctr"/>
                <a:r>
                  <a:rPr lang="ro-RO" dirty="0" smtClean="0">
                    <a:solidFill>
                      <a:schemeClr val="accent1">
                        <a:lumMod val="75000"/>
                      </a:schemeClr>
                    </a:solidFill>
                    <a:effectLst/>
                  </a:rPr>
                  <a:t>Digitax Online Public Services</a:t>
                </a:r>
                <a:endParaRPr lang="ro-RO" dirty="0">
                  <a:solidFill>
                    <a:schemeClr val="accent1">
                      <a:lumMod val="75000"/>
                    </a:schemeClr>
                  </a:solidFill>
                  <a:effectLst/>
                </a:endParaRPr>
              </a:p>
            </p:txBody>
          </p:sp>
        </p:grpSp>
        <p:sp>
          <p:nvSpPr>
            <p:cNvPr id="25" name="Rounded Rectangle 24"/>
            <p:cNvSpPr/>
            <p:nvPr/>
          </p:nvSpPr>
          <p:spPr>
            <a:xfrm>
              <a:off x="573377" y="3212896"/>
              <a:ext cx="8175087" cy="1008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ro-RO" dirty="0" smtClean="0">
                  <a:solidFill>
                    <a:schemeClr val="accent1">
                      <a:lumMod val="75000"/>
                    </a:schemeClr>
                  </a:solidFill>
                </a:rPr>
                <a:t>Compania este o asociere intre </a:t>
              </a:r>
              <a:r>
                <a:rPr lang="ro-RO" dirty="0" smtClean="0">
                  <a:solidFill>
                    <a:schemeClr val="accent1">
                      <a:lumMod val="75000"/>
                    </a:schemeClr>
                  </a:solidFill>
                  <a:effectLst>
                    <a:outerShdw blurRad="38100" dist="38100" dir="2700000" algn="tl">
                      <a:srgbClr val="000000">
                        <a:alpha val="43137"/>
                      </a:srgbClr>
                    </a:outerShdw>
                  </a:effectLst>
                </a:rPr>
                <a:t>Insights Enterprise</a:t>
              </a:r>
              <a:r>
                <a:rPr lang="ro-RO" dirty="0" smtClean="0">
                  <a:solidFill>
                    <a:schemeClr val="accent1">
                      <a:lumMod val="75000"/>
                    </a:schemeClr>
                  </a:solidFill>
                </a:rPr>
                <a:t>, membru al                                si lider al proiectului              si </a:t>
              </a:r>
              <a:r>
                <a:rPr lang="ro-RO" dirty="0" smtClean="0">
                  <a:solidFill>
                    <a:schemeClr val="accent1">
                      <a:lumMod val="75000"/>
                    </a:schemeClr>
                  </a:solidFill>
                  <a:effectLst>
                    <a:outerShdw blurRad="38100" dist="38100" dir="2700000" algn="tl">
                      <a:srgbClr val="000000">
                        <a:alpha val="43137"/>
                      </a:srgbClr>
                    </a:outerShdw>
                  </a:effectLst>
                </a:rPr>
                <a:t>BoostIt Hub </a:t>
              </a:r>
              <a:r>
                <a:rPr lang="ro-RO" dirty="0" smtClean="0">
                  <a:solidFill>
                    <a:schemeClr val="accent1">
                      <a:lumMod val="75000"/>
                    </a:schemeClr>
                  </a:solidFill>
                </a:rPr>
                <a:t>companie cu vasta experienta in dezvoltari software pe pietele internationale.</a:t>
              </a:r>
              <a:endParaRPr lang="ro-RO" dirty="0">
                <a:solidFill>
                  <a:schemeClr val="accent1">
                    <a:lumMod val="75000"/>
                  </a:schemeClr>
                </a:solidFill>
              </a:endParaRPr>
            </a:p>
          </p:txBody>
        </p:sp>
        <p:pic>
          <p:nvPicPr>
            <p:cNvPr id="20484" name="Picture 4" descr="https://apero.ro/wp-content/uploads/2016/09/Lansare-GhiseulRO.jpg">
              <a:hlinkClick r:id="rId11"/>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0197" y="3501008"/>
              <a:ext cx="581643" cy="5816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2000" y="3145631"/>
              <a:ext cx="1439865" cy="28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7267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9017" y="980728"/>
            <a:ext cx="6548588"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Despre Digitax / Istoric</a:t>
            </a:r>
          </a:p>
        </p:txBody>
      </p:sp>
      <p:sp>
        <p:nvSpPr>
          <p:cNvPr id="14" name="Rectangle 13"/>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sp>
        <p:nvSpPr>
          <p:cNvPr id="15" name="TextBox 14"/>
          <p:cNvSpPr txBox="1">
            <a:spLocks noChangeAspect="1"/>
          </p:cNvSpPr>
          <p:nvPr/>
        </p:nvSpPr>
        <p:spPr>
          <a:xfrm>
            <a:off x="210909" y="1772816"/>
            <a:ext cx="8334480" cy="553998"/>
          </a:xfrm>
          <a:prstGeom prst="rect">
            <a:avLst/>
          </a:prstGeom>
          <a:noFill/>
          <a:effectLst/>
        </p:spPr>
        <p:txBody>
          <a:bodyPr wrap="square" lIns="36000" tIns="0" rIns="36000" bIns="0" rtlCol="0" anchor="ctr" anchorCtr="0">
            <a:noAutofit/>
          </a:bodyPr>
          <a:lstStyle/>
          <a:p>
            <a:pPr marL="266700" indent="-266700" algn="just">
              <a:buClr>
                <a:schemeClr val="accent1">
                  <a:lumMod val="75000"/>
                </a:schemeClr>
              </a:buClr>
              <a:buSzPct val="90000"/>
              <a:buFont typeface="Wingdings" panose="05000000000000000000" pitchFamily="2" charset="2"/>
              <a:buChar char="v"/>
            </a:pPr>
            <a:r>
              <a:rPr lang="ro-RO" sz="1500" dirty="0" smtClean="0">
                <a:solidFill>
                  <a:srgbClr val="345A88"/>
                </a:solidFill>
              </a:rPr>
              <a:t>Este rezultatul unei analize detaliate a climatului digital din Romania in ceea ce priveste relatia dintre institutiile publice si cetateni, analiza ce a evidentiat urmatoarele realitati:</a:t>
            </a:r>
            <a:endParaRPr lang="ro-RO" sz="1500" dirty="0">
              <a:solidFill>
                <a:srgbClr val="345A88"/>
              </a:solidFill>
            </a:endParaRPr>
          </a:p>
        </p:txBody>
      </p:sp>
      <p:sp>
        <p:nvSpPr>
          <p:cNvPr id="16" name="TextBox 15"/>
          <p:cNvSpPr txBox="1">
            <a:spLocks noChangeAspect="1"/>
          </p:cNvSpPr>
          <p:nvPr/>
        </p:nvSpPr>
        <p:spPr>
          <a:xfrm>
            <a:off x="1008088" y="2348880"/>
            <a:ext cx="7884392" cy="3808873"/>
          </a:xfrm>
          <a:prstGeom prst="rect">
            <a:avLst/>
          </a:prstGeom>
          <a:noFill/>
          <a:effectLst/>
        </p:spPr>
        <p:txBody>
          <a:bodyPr wrap="square" lIns="36000" tIns="0" rIns="36000" bIns="0" rtlCol="0" anchor="ctr" anchorCtr="0">
            <a:noAutofit/>
          </a:bodyPr>
          <a:lstStyle/>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O mare parte dintre institutiile publice dispune de personal calificat pentru a interactiona cu cetatenii intr-un climat digital</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Procesele interne ale institutiilor sunt la un nivel digitalizare ridicat, institutiile beneficiind de softuri de specialitate (taxe si si mpozite, contabilitate, servicii de plata online, etc. ) si infrastructura de periferice necesara unor servicii online</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Marea majoritatea a solutiilor existente s-au concentrat insa pe rezolvarea nevoilor institutiilor si mai putin pe interactiunea digitala cu cetatenii </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Rata de adoptie mica din partea cetatenilor motivata de lipsa la nivelul institutiilor a resurselor financiare destinate promovarii interactiunii digitale cu cetatenii si o experienta digitala limitata</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Climatul digital este caracterizat de trecerea de la solutiile de tip on premise, solutii costisitoare din punct de vedere al resurselor software si harware la serviciile cloud based cu interfete web (SaaS)</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Lipsa mecanismelor de identificare la distanta a cetatenilor pas obligatoriu pentru o interactiune conforma cu prevederile legale </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a:solidFill>
                  <a:srgbClr val="345A88"/>
                </a:solidFill>
              </a:rPr>
              <a:t>Nevoia resimtita </a:t>
            </a:r>
            <a:r>
              <a:rPr lang="ro-RO" sz="1400" dirty="0" smtClean="0">
                <a:solidFill>
                  <a:srgbClr val="345A88"/>
                </a:solidFill>
              </a:rPr>
              <a:t>atat de functionarii publici cat </a:t>
            </a:r>
            <a:r>
              <a:rPr lang="ro-RO" sz="1400" dirty="0">
                <a:solidFill>
                  <a:srgbClr val="345A88"/>
                </a:solidFill>
              </a:rPr>
              <a:t>si de cetateni </a:t>
            </a:r>
            <a:r>
              <a:rPr lang="ro-RO" sz="1400" dirty="0" smtClean="0">
                <a:solidFill>
                  <a:srgbClr val="345A88"/>
                </a:solidFill>
              </a:rPr>
              <a:t>pentru o interactiune mai buna si mai eficienta care sa scada traficul la ghiseele institutiilor </a:t>
            </a:r>
          </a:p>
          <a:p>
            <a:pPr marL="285750" indent="-285750" algn="just">
              <a:spcAft>
                <a:spcPts val="400"/>
              </a:spcAft>
              <a:buClr>
                <a:schemeClr val="accent1">
                  <a:lumMod val="75000"/>
                </a:schemeClr>
              </a:buClr>
              <a:buSzPct val="90000"/>
              <a:buFont typeface="Wingdings" panose="05000000000000000000" pitchFamily="2" charset="2"/>
              <a:buChar char="§"/>
            </a:pPr>
            <a:r>
              <a:rPr lang="ro-RO" sz="1400" dirty="0" smtClean="0">
                <a:solidFill>
                  <a:srgbClr val="345A88"/>
                </a:solidFill>
              </a:rPr>
              <a:t>Nevoia de interoperabilitate</a:t>
            </a:r>
            <a:endParaRPr lang="ro-RO" sz="1400" dirty="0">
              <a:solidFill>
                <a:srgbClr val="345A88"/>
              </a:solidFill>
            </a:endParaRPr>
          </a:p>
        </p:txBody>
      </p:sp>
      <p:grpSp>
        <p:nvGrpSpPr>
          <p:cNvPr id="18" name="Group 17"/>
          <p:cNvGrpSpPr/>
          <p:nvPr/>
        </p:nvGrpSpPr>
        <p:grpSpPr>
          <a:xfrm>
            <a:off x="216000" y="114374"/>
            <a:ext cx="1670978" cy="602776"/>
            <a:chOff x="216000" y="114374"/>
            <a:chExt cx="1670978" cy="602776"/>
          </a:xfrm>
        </p:grpSpPr>
        <p:grpSp>
          <p:nvGrpSpPr>
            <p:cNvPr id="4" name="Group 3"/>
            <p:cNvGrpSpPr/>
            <p:nvPr/>
          </p:nvGrpSpPr>
          <p:grpSpPr>
            <a:xfrm>
              <a:off x="216000" y="114374"/>
              <a:ext cx="1670978" cy="602776"/>
              <a:chOff x="216000" y="114374"/>
              <a:chExt cx="1670978" cy="602776"/>
            </a:xfrm>
          </p:grpSpPr>
          <p:pic>
            <p:nvPicPr>
              <p:cNvPr id="10"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6000" y="114374"/>
                <a:ext cx="1670978" cy="215444"/>
                <a:chOff x="323528" y="25652"/>
                <a:chExt cx="1670978" cy="215444"/>
              </a:xfrm>
            </p:grpSpPr>
            <p:sp>
              <p:nvSpPr>
                <p:cNvPr id="7" name="TextBox 6"/>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8"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1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8054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6000" y="980728"/>
            <a:ext cx="4249656"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Despre Digitax / Ce este?</a:t>
            </a:r>
          </a:p>
        </p:txBody>
      </p:sp>
      <p:grpSp>
        <p:nvGrpSpPr>
          <p:cNvPr id="22" name="Group 21"/>
          <p:cNvGrpSpPr/>
          <p:nvPr/>
        </p:nvGrpSpPr>
        <p:grpSpPr>
          <a:xfrm>
            <a:off x="288080" y="1412776"/>
            <a:ext cx="8549733" cy="4722497"/>
            <a:chOff x="288080" y="1412776"/>
            <a:chExt cx="8549733" cy="4722497"/>
          </a:xfrm>
        </p:grpSpPr>
        <p:pic>
          <p:nvPicPr>
            <p:cNvPr id="6146" name="Picture 2" descr="Imagini pentru saas cloud icon png transparent"/>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8080" y="1412776"/>
              <a:ext cx="1296000" cy="1296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a:spLocks noChangeAspect="1"/>
            </p:cNvSpPr>
            <p:nvPr/>
          </p:nvSpPr>
          <p:spPr>
            <a:xfrm>
              <a:off x="1763688" y="1673616"/>
              <a:ext cx="7056784" cy="648072"/>
            </a:xfrm>
            <a:prstGeom prst="rect">
              <a:avLst/>
            </a:prstGeom>
            <a:noFill/>
            <a:effectLst/>
          </p:spPr>
          <p:txBody>
            <a:bodyPr wrap="square" lIns="36000" tIns="0" rIns="36000" bIns="0" rtlCol="0" anchor="ctr" anchorCtr="0">
              <a:noAutofit/>
            </a:bodyPr>
            <a:lstStyle/>
            <a:p>
              <a:pPr algn="just">
                <a:buClr>
                  <a:schemeClr val="accent1">
                    <a:lumMod val="75000"/>
                  </a:schemeClr>
                </a:buClr>
                <a:buSzPct val="90000"/>
              </a:pPr>
              <a:r>
                <a:rPr lang="ro-RO" sz="1400" dirty="0" smtClean="0">
                  <a:solidFill>
                    <a:srgbClr val="345A88"/>
                  </a:solidFill>
                  <a:effectLst>
                    <a:outerShdw blurRad="38100" dist="38100" dir="2700000" algn="tl">
                      <a:srgbClr val="000000">
                        <a:alpha val="43137"/>
                      </a:srgbClr>
                    </a:outerShdw>
                  </a:effectLst>
                </a:rPr>
                <a:t>Software as a service </a:t>
              </a:r>
              <a:r>
                <a:rPr lang="ro-RO" sz="1400" dirty="0" smtClean="0">
                  <a:solidFill>
                    <a:srgbClr val="345A88"/>
                  </a:solidFill>
                </a:rPr>
                <a:t>destinat sa reduca cheltuielile institutiilor publice cu infrastructura hardware si sa aduca intr-un climat digital atat functionarii publici</a:t>
              </a:r>
              <a:r>
                <a:rPr lang="en-US" sz="1400" dirty="0" smtClean="0">
                  <a:solidFill>
                    <a:srgbClr val="345A88"/>
                  </a:solidFill>
                </a:rPr>
                <a:t>,</a:t>
              </a:r>
              <a:r>
                <a:rPr lang="ro-RO" sz="1400" dirty="0" smtClean="0">
                  <a:solidFill>
                    <a:srgbClr val="345A88"/>
                  </a:solidFill>
                </a:rPr>
                <a:t> cat si cetatenii. </a:t>
              </a:r>
              <a:endParaRPr lang="ro-RO" sz="1400" dirty="0">
                <a:solidFill>
                  <a:srgbClr val="345A88"/>
                </a:solidFill>
              </a:endParaRPr>
            </a:p>
          </p:txBody>
        </p:sp>
        <p:pic>
          <p:nvPicPr>
            <p:cNvPr id="6148" name="Picture 4" descr="Imagini pentru interconnectivity icon png transparent"/>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688" y="2453742"/>
              <a:ext cx="869589" cy="8695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a:spLocks noChangeAspect="1"/>
            </p:cNvSpPr>
            <p:nvPr/>
          </p:nvSpPr>
          <p:spPr>
            <a:xfrm>
              <a:off x="1763688" y="2537712"/>
              <a:ext cx="7056784" cy="648072"/>
            </a:xfrm>
            <a:prstGeom prst="rect">
              <a:avLst/>
            </a:prstGeom>
            <a:noFill/>
            <a:effectLst/>
          </p:spPr>
          <p:txBody>
            <a:bodyPr wrap="square" lIns="36000" tIns="0" rIns="36000" bIns="0" rtlCol="0" anchor="ctr" anchorCtr="0">
              <a:noAutofit/>
            </a:bodyPr>
            <a:lstStyle/>
            <a:p>
              <a:pPr algn="just">
                <a:buClr>
                  <a:schemeClr val="accent1">
                    <a:lumMod val="75000"/>
                  </a:schemeClr>
                </a:buClr>
                <a:buSzPct val="90000"/>
              </a:pPr>
              <a:r>
                <a:rPr lang="ro-RO" sz="1400" dirty="0" smtClean="0">
                  <a:solidFill>
                    <a:srgbClr val="345A88"/>
                  </a:solidFill>
                </a:rPr>
                <a:t>Platforma permite tuturor institutiilor sa actioneze intr-un mod usor, rapid si interconectat si ofera posibilitatea functionarilor sa schimbe informatii si documente atat intre ei, cat si cu cetatenii. </a:t>
              </a:r>
              <a:endParaRPr lang="ro-RO" sz="1400" dirty="0">
                <a:solidFill>
                  <a:srgbClr val="345A88"/>
                </a:solidFill>
              </a:endParaRPr>
            </a:p>
          </p:txBody>
        </p:sp>
        <p:pic>
          <p:nvPicPr>
            <p:cNvPr id="6150" name="Picture 6" descr="Imagini pentru multiple-interfaces icon png transparent"/>
            <p:cNvPicPr>
              <a:picLocks noChangeAspect="1" noChangeArrowheads="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9922" y="3329800"/>
              <a:ext cx="1175122" cy="1095936"/>
            </a:xfrm>
            <a:prstGeom prst="rect">
              <a:avLst/>
            </a:prstGeom>
            <a:noFill/>
            <a:effectLst>
              <a:outerShdw blurRad="381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p:cNvSpPr txBox="1">
              <a:spLocks noChangeAspect="1"/>
            </p:cNvSpPr>
            <p:nvPr/>
          </p:nvSpPr>
          <p:spPr>
            <a:xfrm>
              <a:off x="1763688" y="3545824"/>
              <a:ext cx="7056784" cy="648072"/>
            </a:xfrm>
            <a:prstGeom prst="rect">
              <a:avLst/>
            </a:prstGeom>
            <a:noFill/>
            <a:effectLst/>
          </p:spPr>
          <p:txBody>
            <a:bodyPr wrap="square" lIns="36000" tIns="0" rIns="36000" bIns="0" rtlCol="0" anchor="ctr" anchorCtr="0">
              <a:noAutofit/>
            </a:bodyPr>
            <a:lstStyle/>
            <a:p>
              <a:pPr algn="just">
                <a:buClr>
                  <a:schemeClr val="accent1">
                    <a:lumMod val="75000"/>
                  </a:schemeClr>
                </a:buClr>
                <a:buSzPct val="90000"/>
              </a:pPr>
              <a:r>
                <a:rPr lang="ro-RO" sz="1400" dirty="0">
                  <a:solidFill>
                    <a:srgbClr val="345A88"/>
                  </a:solidFill>
                </a:rPr>
                <a:t>P</a:t>
              </a:r>
              <a:r>
                <a:rPr lang="ro-RO" sz="1400" dirty="0" smtClean="0">
                  <a:solidFill>
                    <a:srgbClr val="345A88"/>
                  </a:solidFill>
                </a:rPr>
                <a:t>latforma cu interfete multiple </a:t>
              </a:r>
              <a:r>
                <a:rPr lang="en-US" sz="1400" dirty="0" smtClean="0">
                  <a:solidFill>
                    <a:srgbClr val="345A88"/>
                  </a:solidFill>
                </a:rPr>
                <a:t>“</a:t>
              </a:r>
              <a:r>
                <a:rPr lang="ro-RO" sz="1400" dirty="0" smtClean="0">
                  <a:solidFill>
                    <a:srgbClr val="345A88"/>
                  </a:solidFill>
                  <a:effectLst>
                    <a:outerShdw blurRad="38100" dist="38100" dir="2700000" algn="tl">
                      <a:srgbClr val="000000">
                        <a:alpha val="43137"/>
                      </a:srgbClr>
                    </a:outerShdw>
                  </a:effectLst>
                </a:rPr>
                <a:t>Multiple Interfaces</a:t>
              </a:r>
              <a:r>
                <a:rPr lang="en-US" sz="1400" dirty="0" smtClean="0">
                  <a:solidFill>
                    <a:srgbClr val="345A88"/>
                  </a:solidFill>
                  <a:effectLst>
                    <a:outerShdw blurRad="38100" dist="38100" dir="2700000" algn="tl">
                      <a:srgbClr val="000000">
                        <a:alpha val="43137"/>
                      </a:srgbClr>
                    </a:outerShdw>
                  </a:effectLst>
                </a:rPr>
                <a:t>”</a:t>
              </a:r>
              <a:r>
                <a:rPr lang="ro-RO" sz="1400" dirty="0" smtClean="0">
                  <a:solidFill>
                    <a:srgbClr val="345A88"/>
                  </a:solidFill>
                </a:rPr>
                <a:t> care poate interconecta toate entitatile indreptatite sa interactioneze cu documentele emise de intitutiile publice, precum </a:t>
              </a:r>
              <a:r>
                <a:rPr lang="en-US" sz="1400" dirty="0" smtClean="0">
                  <a:solidFill>
                    <a:srgbClr val="345A88"/>
                  </a:solidFill>
                </a:rPr>
                <a:t>ministere, </a:t>
              </a:r>
              <a:r>
                <a:rPr lang="ro-RO" sz="1400" dirty="0" smtClean="0">
                  <a:solidFill>
                    <a:srgbClr val="345A88"/>
                  </a:solidFill>
                </a:rPr>
                <a:t>banci, notari, executori judecatoresti, registrul auto roman, etc. </a:t>
              </a:r>
              <a:endParaRPr lang="ro-RO" sz="1400" dirty="0">
                <a:solidFill>
                  <a:srgbClr val="345A88"/>
                </a:solidFill>
              </a:endParaRPr>
            </a:p>
          </p:txBody>
        </p:sp>
        <p:pic>
          <p:nvPicPr>
            <p:cNvPr id="6152" name="Picture 8" descr="Imagini pentru roles icon png transparent"/>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694" y="4509120"/>
              <a:ext cx="755576" cy="70699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a:spLocks noChangeAspect="1"/>
            </p:cNvSpPr>
            <p:nvPr/>
          </p:nvSpPr>
          <p:spPr>
            <a:xfrm>
              <a:off x="1763688" y="4509120"/>
              <a:ext cx="7056784" cy="648072"/>
            </a:xfrm>
            <a:prstGeom prst="rect">
              <a:avLst/>
            </a:prstGeom>
            <a:noFill/>
            <a:effectLst/>
          </p:spPr>
          <p:txBody>
            <a:bodyPr wrap="square" lIns="36000" tIns="0" rIns="36000" bIns="0" rtlCol="0" anchor="ctr" anchorCtr="0">
              <a:noAutofit/>
            </a:bodyPr>
            <a:lstStyle/>
            <a:p>
              <a:pPr algn="just">
                <a:buClr>
                  <a:schemeClr val="accent1">
                    <a:lumMod val="75000"/>
                  </a:schemeClr>
                </a:buClr>
                <a:buSzPct val="90000"/>
              </a:pPr>
              <a:r>
                <a:rPr lang="ro-RO" sz="1400" dirty="0" smtClean="0">
                  <a:solidFill>
                    <a:srgbClr val="345A88"/>
                  </a:solidFill>
                </a:rPr>
                <a:t>Ecosistem cu capabilitati </a:t>
              </a:r>
              <a:r>
                <a:rPr lang="ro-RO" sz="1400" dirty="0" smtClean="0">
                  <a:solidFill>
                    <a:srgbClr val="345A88"/>
                  </a:solidFill>
                  <a:effectLst>
                    <a:outerShdw blurRad="38100" dist="38100" dir="2700000" algn="tl">
                      <a:srgbClr val="000000">
                        <a:alpha val="43137"/>
                      </a:srgbClr>
                    </a:outerShdw>
                  </a:effectLst>
                </a:rPr>
                <a:t>Multi-Rol</a:t>
              </a:r>
              <a:r>
                <a:rPr lang="ro-RO" sz="1400" dirty="0" smtClean="0">
                  <a:solidFill>
                    <a:srgbClr val="345A88"/>
                  </a:solidFill>
                </a:rPr>
                <a:t> in care utilizatorul se poate autentifica cu aceleasi date de acces avand posibilitatea sa opteze pentru calitatea pe care o alege la interactiunea cu ecositemul, spre exemplu inspector/cetatean. </a:t>
              </a:r>
              <a:endParaRPr lang="ro-RO" sz="1400" dirty="0">
                <a:solidFill>
                  <a:srgbClr val="345A88"/>
                </a:solidFill>
              </a:endParaRPr>
            </a:p>
          </p:txBody>
        </p:sp>
        <p:sp>
          <p:nvSpPr>
            <p:cNvPr id="23" name="TextBox 22"/>
            <p:cNvSpPr txBox="1">
              <a:spLocks noChangeAspect="1"/>
            </p:cNvSpPr>
            <p:nvPr/>
          </p:nvSpPr>
          <p:spPr>
            <a:xfrm>
              <a:off x="1781029" y="5418032"/>
              <a:ext cx="7056784" cy="648072"/>
            </a:xfrm>
            <a:prstGeom prst="rect">
              <a:avLst/>
            </a:prstGeom>
            <a:noFill/>
            <a:effectLst/>
          </p:spPr>
          <p:txBody>
            <a:bodyPr wrap="square" lIns="36000" tIns="0" rIns="36000" bIns="0" rtlCol="0" anchor="ctr" anchorCtr="0">
              <a:noAutofit/>
            </a:bodyPr>
            <a:lstStyle/>
            <a:p>
              <a:pPr algn="just">
                <a:buClr>
                  <a:schemeClr val="accent1">
                    <a:lumMod val="75000"/>
                  </a:schemeClr>
                </a:buClr>
                <a:buSzPct val="90000"/>
              </a:pPr>
              <a:r>
                <a:rPr lang="ro-RO" sz="1400" dirty="0" smtClean="0">
                  <a:solidFill>
                    <a:srgbClr val="345A88"/>
                  </a:solidFill>
                </a:rPr>
                <a:t>Securizat</a:t>
              </a:r>
            </a:p>
            <a:p>
              <a:pPr algn="just">
                <a:buClr>
                  <a:schemeClr val="accent1">
                    <a:lumMod val="75000"/>
                  </a:schemeClr>
                </a:buClr>
                <a:buSzPct val="90000"/>
              </a:pPr>
              <a:r>
                <a:rPr lang="ro-RO" sz="1400" dirty="0" smtClean="0">
                  <a:solidFill>
                    <a:srgbClr val="345A88"/>
                  </a:solidFill>
                </a:rPr>
                <a:t>Scalabil </a:t>
              </a:r>
            </a:p>
            <a:p>
              <a:pPr algn="just">
                <a:buClr>
                  <a:schemeClr val="accent1">
                    <a:lumMod val="75000"/>
                  </a:schemeClr>
                </a:buClr>
                <a:buSzPct val="90000"/>
              </a:pPr>
              <a:r>
                <a:rPr lang="ro-RO" sz="1400" dirty="0" smtClean="0">
                  <a:solidFill>
                    <a:srgbClr val="345A88"/>
                  </a:solidFill>
                </a:rPr>
                <a:t>Auditabil </a:t>
              </a:r>
              <a:endParaRPr lang="ro-RO" sz="1400" dirty="0">
                <a:solidFill>
                  <a:srgbClr val="345A88"/>
                </a:solidFill>
              </a:endParaRPr>
            </a:p>
          </p:txBody>
        </p:sp>
        <p:pic>
          <p:nvPicPr>
            <p:cNvPr id="6156" name="Picture 12" descr="Imagini pentru checkbox icon png 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303" y="5346025"/>
              <a:ext cx="789248" cy="7892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grpSp>
        <p:nvGrpSpPr>
          <p:cNvPr id="14" name="Group 13"/>
          <p:cNvGrpSpPr/>
          <p:nvPr/>
        </p:nvGrpSpPr>
        <p:grpSpPr>
          <a:xfrm>
            <a:off x="216000" y="114374"/>
            <a:ext cx="1670978" cy="602776"/>
            <a:chOff x="216000" y="114374"/>
            <a:chExt cx="1670978" cy="602776"/>
          </a:xfrm>
        </p:grpSpPr>
        <p:grpSp>
          <p:nvGrpSpPr>
            <p:cNvPr id="4" name="Group 3"/>
            <p:cNvGrpSpPr/>
            <p:nvPr/>
          </p:nvGrpSpPr>
          <p:grpSpPr>
            <a:xfrm>
              <a:off x="216000" y="114374"/>
              <a:ext cx="1670978" cy="602776"/>
              <a:chOff x="216000" y="114374"/>
              <a:chExt cx="1670978" cy="602776"/>
            </a:xfrm>
          </p:grpSpPr>
          <p:pic>
            <p:nvPicPr>
              <p:cNvPr id="10" name="Picture 5" descr="Imagini pentru menu icon png transparent"/>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6000" y="114374"/>
                <a:ext cx="1670978" cy="215444"/>
                <a:chOff x="323528" y="25652"/>
                <a:chExt cx="1670978" cy="215444"/>
              </a:xfrm>
            </p:grpSpPr>
            <p:sp>
              <p:nvSpPr>
                <p:cNvPr id="7" name="TextBox 6"/>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8" name="Picture 8" descr="Imagine similară"/>
                <p:cNvPicPr>
                  <a:picLocks noChangeAspect="1" noChangeArrowheads="1"/>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26"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670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grpSp>
        <p:nvGrpSpPr>
          <p:cNvPr id="5" name="Group 4"/>
          <p:cNvGrpSpPr/>
          <p:nvPr/>
        </p:nvGrpSpPr>
        <p:grpSpPr>
          <a:xfrm>
            <a:off x="216000" y="114374"/>
            <a:ext cx="1670978" cy="602776"/>
            <a:chOff x="216000" y="114374"/>
            <a:chExt cx="1670978" cy="602776"/>
          </a:xfrm>
        </p:grpSpPr>
        <p:grpSp>
          <p:nvGrpSpPr>
            <p:cNvPr id="6" name="Group 5"/>
            <p:cNvGrpSpPr/>
            <p:nvPr/>
          </p:nvGrpSpPr>
          <p:grpSpPr>
            <a:xfrm>
              <a:off x="216000" y="114374"/>
              <a:ext cx="1670978" cy="602776"/>
              <a:chOff x="216000" y="114374"/>
              <a:chExt cx="1670978" cy="602776"/>
            </a:xfrm>
          </p:grpSpPr>
          <p:pic>
            <p:nvPicPr>
              <p:cNvPr id="8"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6000" y="114374"/>
                <a:ext cx="1670978" cy="215444"/>
                <a:chOff x="323528" y="25652"/>
                <a:chExt cx="1670978" cy="215444"/>
              </a:xfrm>
            </p:grpSpPr>
            <p:sp>
              <p:nvSpPr>
                <p:cNvPr id="10" name="TextBox 9"/>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1"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216000" y="980728"/>
            <a:ext cx="4249656"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smtClean="0"/>
              <a:t>Functionalitati</a:t>
            </a:r>
            <a:endParaRPr lang="ro-RO" dirty="0"/>
          </a:p>
        </p:txBody>
      </p:sp>
      <p:grpSp>
        <p:nvGrpSpPr>
          <p:cNvPr id="44" name="Group 43"/>
          <p:cNvGrpSpPr/>
          <p:nvPr/>
        </p:nvGrpSpPr>
        <p:grpSpPr>
          <a:xfrm>
            <a:off x="6192689" y="1628800"/>
            <a:ext cx="2848192" cy="4536504"/>
            <a:chOff x="6192689" y="1628800"/>
            <a:chExt cx="2848192" cy="4536504"/>
          </a:xfrm>
        </p:grpSpPr>
        <p:sp>
          <p:nvSpPr>
            <p:cNvPr id="61" name="Rounded Rectangle 60"/>
            <p:cNvSpPr/>
            <p:nvPr/>
          </p:nvSpPr>
          <p:spPr>
            <a:xfrm>
              <a:off x="6192689" y="2049815"/>
              <a:ext cx="2736000" cy="4115489"/>
            </a:xfrm>
            <a:prstGeom prst="roundRect">
              <a:avLst>
                <a:gd name="adj" fmla="val 5377"/>
              </a:avLst>
            </a:prstGeom>
            <a:solidFill>
              <a:schemeClr val="accent1">
                <a:alpha val="15000"/>
              </a:schemeClr>
            </a:solidFill>
            <a:ln w="9525">
              <a:solidFill>
                <a:schemeClr val="bg1">
                  <a:lumMod val="65000"/>
                </a:schemeClr>
              </a:solidFill>
            </a:ln>
            <a:effectLst>
              <a:outerShdw blurRad="254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2" name="TextBox 61"/>
            <p:cNvSpPr txBox="1">
              <a:spLocks noChangeAspect="1"/>
            </p:cNvSpPr>
            <p:nvPr/>
          </p:nvSpPr>
          <p:spPr>
            <a:xfrm>
              <a:off x="6192689" y="1628800"/>
              <a:ext cx="2736000" cy="337440"/>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ro-RO" sz="2000" dirty="0" smtClean="0">
                  <a:solidFill>
                    <a:srgbClr val="345A88"/>
                  </a:solidFill>
                  <a:effectLst>
                    <a:outerShdw blurRad="38100" dist="38100" dir="2700000" algn="tl">
                      <a:srgbClr val="000000">
                        <a:alpha val="43137"/>
                      </a:srgbClr>
                    </a:outerShdw>
                  </a:effectLst>
                </a:rPr>
                <a:t>Institutii </a:t>
              </a:r>
              <a:endParaRPr lang="ro-RO" sz="1500" dirty="0" smtClean="0">
                <a:solidFill>
                  <a:srgbClr val="345A88"/>
                </a:solidFill>
                <a:effectLst>
                  <a:outerShdw blurRad="38100" dist="38100" dir="2700000" algn="tl">
                    <a:srgbClr val="000000">
                      <a:alpha val="43137"/>
                    </a:srgbClr>
                  </a:outerShdw>
                </a:effectLst>
              </a:endParaRPr>
            </a:p>
          </p:txBody>
        </p:sp>
        <p:grpSp>
          <p:nvGrpSpPr>
            <p:cNvPr id="63" name="Group 62"/>
            <p:cNvGrpSpPr/>
            <p:nvPr/>
          </p:nvGrpSpPr>
          <p:grpSpPr>
            <a:xfrm>
              <a:off x="6300000" y="2212109"/>
              <a:ext cx="2729286" cy="360000"/>
              <a:chOff x="323718" y="2224026"/>
              <a:chExt cx="2797461" cy="360000"/>
            </a:xfrm>
          </p:grpSpPr>
          <p:sp>
            <p:nvSpPr>
              <p:cNvPr id="79" name="TextBox 78"/>
              <p:cNvSpPr txBox="1">
                <a:spLocks noChangeAspect="1"/>
              </p:cNvSpPr>
              <p:nvPr/>
            </p:nvSpPr>
            <p:spPr>
              <a:xfrm>
                <a:off x="692710" y="2232000"/>
                <a:ext cx="2428469"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Receptie Declaratii / Cereri / Formulare online</a:t>
                </a:r>
                <a:endParaRPr lang="ro-RO" sz="1300" dirty="0" smtClean="0">
                  <a:solidFill>
                    <a:srgbClr val="345A88"/>
                  </a:solidFill>
                </a:endParaRPr>
              </a:p>
            </p:txBody>
          </p:sp>
          <p:pic>
            <p:nvPicPr>
              <p:cNvPr id="80"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18" y="2224026"/>
                <a:ext cx="368992"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6300000" y="3220164"/>
              <a:ext cx="2740881" cy="360000"/>
              <a:chOff x="324233" y="2699999"/>
              <a:chExt cx="2901037" cy="360000"/>
            </a:xfrm>
          </p:grpSpPr>
          <p:sp>
            <p:nvSpPr>
              <p:cNvPr id="77" name="TextBox 76"/>
              <p:cNvSpPr txBox="1">
                <a:spLocks noChangeAspect="1"/>
              </p:cNvSpPr>
              <p:nvPr/>
            </p:nvSpPr>
            <p:spPr>
              <a:xfrm>
                <a:off x="705269" y="2754542"/>
                <a:ext cx="2520001" cy="24241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Registratura online si Arhiva electronica </a:t>
                </a:r>
              </a:p>
            </p:txBody>
          </p:sp>
          <p:pic>
            <p:nvPicPr>
              <p:cNvPr id="78" name="Picture 20" descr="Imagini pentru check box icon png transparen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233" y="2699999"/>
                <a:ext cx="381036"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6300000" y="3724164"/>
              <a:ext cx="2712254" cy="360000"/>
              <a:chOff x="323020" y="3203999"/>
              <a:chExt cx="2656590" cy="360000"/>
            </a:xfrm>
          </p:grpSpPr>
          <p:sp>
            <p:nvSpPr>
              <p:cNvPr id="75" name="TextBox 74"/>
              <p:cNvSpPr txBox="1">
                <a:spLocks noChangeAspect="1"/>
              </p:cNvSpPr>
              <p:nvPr/>
            </p:nvSpPr>
            <p:spPr>
              <a:xfrm>
                <a:off x="675632" y="3238928"/>
                <a:ext cx="2303978"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Email si Comunicare intra si  inter-institutionala</a:t>
                </a:r>
                <a:r>
                  <a:rPr lang="ro-RO" sz="1300" dirty="0" smtClean="0">
                    <a:solidFill>
                      <a:srgbClr val="345A88"/>
                    </a:solidFill>
                  </a:rPr>
                  <a:t> </a:t>
                </a:r>
              </a:p>
            </p:txBody>
          </p:sp>
          <p:pic>
            <p:nvPicPr>
              <p:cNvPr id="76"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020" y="3203999"/>
                <a:ext cx="352963"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6300193" y="4228164"/>
              <a:ext cx="2628496" cy="360000"/>
              <a:chOff x="307975" y="3203999"/>
              <a:chExt cx="2352074" cy="360000"/>
            </a:xfrm>
          </p:grpSpPr>
          <p:sp>
            <p:nvSpPr>
              <p:cNvPr id="73" name="TextBox 72"/>
              <p:cNvSpPr txBox="1">
                <a:spLocks noChangeAspect="1"/>
              </p:cNvSpPr>
              <p:nvPr/>
            </p:nvSpPr>
            <p:spPr>
              <a:xfrm>
                <a:off x="630151" y="3238928"/>
                <a:ext cx="2029898"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Transferul online al patrimoniului cetateanului</a:t>
                </a:r>
                <a:endParaRPr lang="ro-RO" sz="1300" dirty="0">
                  <a:solidFill>
                    <a:srgbClr val="345A88"/>
                  </a:solidFill>
                </a:endParaRPr>
              </a:p>
            </p:txBody>
          </p:sp>
          <p:pic>
            <p:nvPicPr>
              <p:cNvPr id="74" name="Picture 20" descr="Imagini pentru check box icon png transparen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3203999"/>
                <a:ext cx="322141"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6300193" y="4732220"/>
              <a:ext cx="2727050" cy="360000"/>
              <a:chOff x="307975" y="3203999"/>
              <a:chExt cx="2779667" cy="360000"/>
            </a:xfrm>
          </p:grpSpPr>
          <p:sp>
            <p:nvSpPr>
              <p:cNvPr id="71" name="TextBox 70"/>
              <p:cNvSpPr txBox="1">
                <a:spLocks noChangeAspect="1"/>
              </p:cNvSpPr>
              <p:nvPr/>
            </p:nvSpPr>
            <p:spPr>
              <a:xfrm>
                <a:off x="674724" y="3238928"/>
                <a:ext cx="2412918"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Vizualizarea patrimoniului personal general al cetateanului</a:t>
                </a:r>
                <a:endParaRPr lang="ro-RO" sz="1300" dirty="0">
                  <a:solidFill>
                    <a:srgbClr val="345A88"/>
                  </a:solidFill>
                </a:endParaRPr>
              </a:p>
            </p:txBody>
          </p:sp>
          <p:pic>
            <p:nvPicPr>
              <p:cNvPr id="72"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3203999"/>
                <a:ext cx="366946"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6300193" y="5236276"/>
              <a:ext cx="2709819" cy="360000"/>
              <a:chOff x="307975" y="3203999"/>
              <a:chExt cx="2638801" cy="360000"/>
            </a:xfrm>
          </p:grpSpPr>
          <p:sp>
            <p:nvSpPr>
              <p:cNvPr id="69" name="TextBox 68"/>
              <p:cNvSpPr txBox="1">
                <a:spLocks noChangeAspect="1"/>
              </p:cNvSpPr>
              <p:nvPr/>
            </p:nvSpPr>
            <p:spPr>
              <a:xfrm>
                <a:off x="658352" y="3238928"/>
                <a:ext cx="2288424"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Acces la jurnalul de activitati al cetateanului</a:t>
                </a:r>
                <a:endParaRPr lang="ro-RO" sz="1300" dirty="0">
                  <a:solidFill>
                    <a:srgbClr val="345A88"/>
                  </a:solidFill>
                </a:endParaRPr>
              </a:p>
            </p:txBody>
          </p:sp>
          <p:pic>
            <p:nvPicPr>
              <p:cNvPr id="70"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3203999"/>
                <a:ext cx="350565"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6300192" y="5740332"/>
              <a:ext cx="2709820" cy="360000"/>
              <a:chOff x="307975" y="3203999"/>
              <a:chExt cx="2638802" cy="360000"/>
            </a:xfrm>
          </p:grpSpPr>
          <p:sp>
            <p:nvSpPr>
              <p:cNvPr id="82" name="TextBox 81"/>
              <p:cNvSpPr txBox="1">
                <a:spLocks noChangeAspect="1"/>
              </p:cNvSpPr>
              <p:nvPr/>
            </p:nvSpPr>
            <p:spPr>
              <a:xfrm>
                <a:off x="658353" y="3238928"/>
                <a:ext cx="2288424"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Istoricul indexat al patrimoniilor contribuabililor</a:t>
                </a:r>
                <a:endParaRPr lang="ro-RO" sz="1300" dirty="0">
                  <a:solidFill>
                    <a:srgbClr val="345A88"/>
                  </a:solidFill>
                </a:endParaRPr>
              </a:p>
            </p:txBody>
          </p:sp>
          <p:pic>
            <p:nvPicPr>
              <p:cNvPr id="83"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3203999"/>
                <a:ext cx="350565"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6300000" y="2728013"/>
              <a:ext cx="2699289" cy="360000"/>
              <a:chOff x="307793" y="2224025"/>
              <a:chExt cx="2557507" cy="360000"/>
            </a:xfrm>
          </p:grpSpPr>
          <p:sp>
            <p:nvSpPr>
              <p:cNvPr id="86" name="TextBox 85"/>
              <p:cNvSpPr txBox="1">
                <a:spLocks noChangeAspect="1"/>
              </p:cNvSpPr>
              <p:nvPr/>
            </p:nvSpPr>
            <p:spPr>
              <a:xfrm>
                <a:off x="648884" y="2232000"/>
                <a:ext cx="2216416"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Repartizarea automata a lucrarilor </a:t>
                </a:r>
                <a:endParaRPr lang="ro-RO" sz="1300" dirty="0" smtClean="0">
                  <a:solidFill>
                    <a:srgbClr val="345A88"/>
                  </a:solidFill>
                </a:endParaRPr>
              </a:p>
            </p:txBody>
          </p:sp>
          <p:pic>
            <p:nvPicPr>
              <p:cNvPr id="87" name="Picture 20" descr="Imagini pentru check box icon png transparen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793" y="2224025"/>
                <a:ext cx="341091"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nvGrpSpPr>
          <p:cNvPr id="41" name="Group 40"/>
          <p:cNvGrpSpPr/>
          <p:nvPr/>
        </p:nvGrpSpPr>
        <p:grpSpPr>
          <a:xfrm>
            <a:off x="376014" y="1628800"/>
            <a:ext cx="2863951" cy="4536504"/>
            <a:chOff x="376014" y="1628800"/>
            <a:chExt cx="2863951" cy="4536504"/>
          </a:xfrm>
        </p:grpSpPr>
        <p:sp>
          <p:nvSpPr>
            <p:cNvPr id="38" name="Rounded Rectangle 37"/>
            <p:cNvSpPr/>
            <p:nvPr/>
          </p:nvSpPr>
          <p:spPr>
            <a:xfrm>
              <a:off x="376014" y="2049815"/>
              <a:ext cx="2772000" cy="4115489"/>
            </a:xfrm>
            <a:prstGeom prst="roundRect">
              <a:avLst>
                <a:gd name="adj" fmla="val 5377"/>
              </a:avLst>
            </a:prstGeom>
            <a:solidFill>
              <a:schemeClr val="accent1">
                <a:alpha val="15000"/>
              </a:schemeClr>
            </a:solidFill>
            <a:ln w="9525">
              <a:solidFill>
                <a:schemeClr val="bg1">
                  <a:lumMod val="65000"/>
                </a:schemeClr>
              </a:solidFill>
            </a:ln>
            <a:effectLst>
              <a:outerShdw blurRad="254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TextBox 28"/>
            <p:cNvSpPr txBox="1">
              <a:spLocks noChangeAspect="1"/>
            </p:cNvSpPr>
            <p:nvPr/>
          </p:nvSpPr>
          <p:spPr>
            <a:xfrm>
              <a:off x="483518" y="1628800"/>
              <a:ext cx="2246051" cy="276999"/>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ro-RO" sz="2000" dirty="0" smtClean="0">
                  <a:solidFill>
                    <a:srgbClr val="345A88"/>
                  </a:solidFill>
                  <a:effectLst>
                    <a:outerShdw blurRad="38100" dist="38100" dir="2700000" algn="tl">
                      <a:srgbClr val="000000">
                        <a:alpha val="43137"/>
                      </a:srgbClr>
                    </a:outerShdw>
                  </a:effectLst>
                </a:rPr>
                <a:t>Cetateni</a:t>
              </a:r>
              <a:endParaRPr lang="ro-RO" sz="1500" dirty="0" smtClean="0">
                <a:solidFill>
                  <a:srgbClr val="345A88"/>
                </a:solidFill>
                <a:effectLst>
                  <a:outerShdw blurRad="38100" dist="38100" dir="2700000" algn="tl">
                    <a:srgbClr val="000000">
                      <a:alpha val="43137"/>
                    </a:srgbClr>
                  </a:outerShdw>
                </a:effectLst>
              </a:endParaRPr>
            </a:p>
          </p:txBody>
        </p:sp>
        <p:grpSp>
          <p:nvGrpSpPr>
            <p:cNvPr id="26" name="Group 25"/>
            <p:cNvGrpSpPr/>
            <p:nvPr/>
          </p:nvGrpSpPr>
          <p:grpSpPr>
            <a:xfrm>
              <a:off x="467965" y="2212109"/>
              <a:ext cx="2760497" cy="360000"/>
              <a:chOff x="307975" y="2224026"/>
              <a:chExt cx="2792705" cy="360000"/>
            </a:xfrm>
          </p:grpSpPr>
          <p:sp>
            <p:nvSpPr>
              <p:cNvPr id="31" name="TextBox 30"/>
              <p:cNvSpPr txBox="1">
                <a:spLocks noChangeAspect="1"/>
              </p:cNvSpPr>
              <p:nvPr/>
            </p:nvSpPr>
            <p:spPr>
              <a:xfrm>
                <a:off x="672211" y="2232000"/>
                <a:ext cx="2428469"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Inrolare 100% online a utilizatorilor</a:t>
                </a:r>
              </a:p>
            </p:txBody>
          </p:sp>
          <p:pic>
            <p:nvPicPr>
              <p:cNvPr id="2068"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2224026"/>
                <a:ext cx="364200"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467964" y="2716108"/>
              <a:ext cx="2772001" cy="360000"/>
              <a:chOff x="307974" y="2699999"/>
              <a:chExt cx="2895873" cy="360000"/>
            </a:xfrm>
          </p:grpSpPr>
          <p:sp>
            <p:nvSpPr>
              <p:cNvPr id="32" name="TextBox 31"/>
              <p:cNvSpPr txBox="1">
                <a:spLocks noChangeAspect="1"/>
              </p:cNvSpPr>
              <p:nvPr/>
            </p:nvSpPr>
            <p:spPr>
              <a:xfrm>
                <a:off x="683847" y="2754542"/>
                <a:ext cx="2520000" cy="24241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Comunicare in timp real cu functionarii</a:t>
                </a:r>
              </a:p>
            </p:txBody>
          </p:sp>
          <p:pic>
            <p:nvPicPr>
              <p:cNvPr id="42"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4" y="2699999"/>
                <a:ext cx="376087"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67964" y="3220108"/>
              <a:ext cx="2772001" cy="360000"/>
              <a:chOff x="307974" y="3203999"/>
              <a:chExt cx="2895872" cy="360000"/>
            </a:xfrm>
          </p:grpSpPr>
          <p:sp>
            <p:nvSpPr>
              <p:cNvPr id="33" name="TextBox 32"/>
              <p:cNvSpPr txBox="1">
                <a:spLocks noChangeAspect="1"/>
              </p:cNvSpPr>
              <p:nvPr/>
            </p:nvSpPr>
            <p:spPr>
              <a:xfrm>
                <a:off x="683846" y="3238928"/>
                <a:ext cx="2520000"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Asistenta la distanta din partea functionarilor</a:t>
                </a:r>
              </a:p>
            </p:txBody>
          </p:sp>
          <p:pic>
            <p:nvPicPr>
              <p:cNvPr id="43" name="Picture 20" descr="Imagini pentru check box icon png transparen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4" y="3203999"/>
                <a:ext cx="376087"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68000" y="3724108"/>
              <a:ext cx="2770264" cy="360000"/>
              <a:chOff x="291851" y="3203999"/>
              <a:chExt cx="2878514" cy="360000"/>
            </a:xfrm>
          </p:grpSpPr>
          <p:sp>
            <p:nvSpPr>
              <p:cNvPr id="48" name="TextBox 47"/>
              <p:cNvSpPr txBox="1">
                <a:spLocks noChangeAspect="1"/>
              </p:cNvSpPr>
              <p:nvPr/>
            </p:nvSpPr>
            <p:spPr>
              <a:xfrm>
                <a:off x="665918" y="3238928"/>
                <a:ext cx="2504447"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Completare Declaratii </a:t>
                </a:r>
                <a:r>
                  <a:rPr lang="ro-RO" sz="1300" dirty="0">
                    <a:solidFill>
                      <a:srgbClr val="345A88"/>
                    </a:solidFill>
                  </a:rPr>
                  <a:t>/ </a:t>
                </a:r>
                <a:r>
                  <a:rPr lang="ro-RO" sz="1300" dirty="0" smtClean="0">
                    <a:solidFill>
                      <a:srgbClr val="345A88"/>
                    </a:solidFill>
                  </a:rPr>
                  <a:t>Cereri / Formulare </a:t>
                </a:r>
                <a:r>
                  <a:rPr lang="ro-RO" sz="1300" dirty="0">
                    <a:solidFill>
                      <a:srgbClr val="345A88"/>
                    </a:solidFill>
                  </a:rPr>
                  <a:t>online </a:t>
                </a:r>
              </a:p>
            </p:txBody>
          </p:sp>
          <p:pic>
            <p:nvPicPr>
              <p:cNvPr id="49"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851" y="3203999"/>
                <a:ext cx="374067"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468000" y="4228164"/>
              <a:ext cx="2758391" cy="360000"/>
              <a:chOff x="292363" y="3203999"/>
              <a:chExt cx="2775099" cy="360000"/>
            </a:xfrm>
          </p:grpSpPr>
          <p:sp>
            <p:nvSpPr>
              <p:cNvPr id="53" name="TextBox 52"/>
              <p:cNvSpPr txBox="1">
                <a:spLocks noChangeAspect="1"/>
              </p:cNvSpPr>
              <p:nvPr/>
            </p:nvSpPr>
            <p:spPr>
              <a:xfrm>
                <a:off x="654544" y="3238928"/>
                <a:ext cx="2412918"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Vizualizarea patrimoniului personal </a:t>
                </a:r>
                <a:endParaRPr lang="ro-RO" sz="1300" dirty="0">
                  <a:solidFill>
                    <a:srgbClr val="345A88"/>
                  </a:solidFill>
                </a:endParaRPr>
              </a:p>
            </p:txBody>
          </p:sp>
          <p:pic>
            <p:nvPicPr>
              <p:cNvPr id="54"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363" y="3203999"/>
                <a:ext cx="362181"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468000" y="4732220"/>
              <a:ext cx="2740933" cy="360000"/>
              <a:chOff x="293060" y="3203999"/>
              <a:chExt cx="2634436" cy="360000"/>
            </a:xfrm>
          </p:grpSpPr>
          <p:sp>
            <p:nvSpPr>
              <p:cNvPr id="56" name="TextBox 55"/>
              <p:cNvSpPr txBox="1">
                <a:spLocks noChangeAspect="1"/>
              </p:cNvSpPr>
              <p:nvPr/>
            </p:nvSpPr>
            <p:spPr>
              <a:xfrm>
                <a:off x="639072" y="3238928"/>
                <a:ext cx="2288424"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Arhiva electronica a documentelor personale</a:t>
                </a:r>
                <a:endParaRPr lang="ro-RO" sz="1300" dirty="0">
                  <a:solidFill>
                    <a:srgbClr val="345A88"/>
                  </a:solidFill>
                </a:endParaRPr>
              </a:p>
            </p:txBody>
          </p:sp>
          <p:pic>
            <p:nvPicPr>
              <p:cNvPr id="57"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060" y="3203999"/>
                <a:ext cx="346012"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468000" y="5236276"/>
              <a:ext cx="2647655" cy="360000"/>
              <a:chOff x="270004" y="3203999"/>
              <a:chExt cx="2792630" cy="360000"/>
            </a:xfrm>
          </p:grpSpPr>
          <p:sp>
            <p:nvSpPr>
              <p:cNvPr id="89" name="TextBox 88"/>
              <p:cNvSpPr txBox="1">
                <a:spLocks noChangeAspect="1"/>
              </p:cNvSpPr>
              <p:nvPr/>
            </p:nvSpPr>
            <p:spPr>
              <a:xfrm>
                <a:off x="649716" y="3238928"/>
                <a:ext cx="2412918"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Sistem de notificari pe desktop / mobil</a:t>
                </a:r>
                <a:endParaRPr lang="ro-RO" sz="1300" dirty="0">
                  <a:solidFill>
                    <a:srgbClr val="345A88"/>
                  </a:solidFill>
                </a:endParaRPr>
              </a:p>
            </p:txBody>
          </p:sp>
          <p:pic>
            <p:nvPicPr>
              <p:cNvPr id="90"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04" y="3203999"/>
                <a:ext cx="379712"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468000" y="5740332"/>
              <a:ext cx="2631003" cy="360000"/>
              <a:chOff x="271699" y="3203999"/>
              <a:chExt cx="2651185" cy="360000"/>
            </a:xfrm>
          </p:grpSpPr>
          <p:sp>
            <p:nvSpPr>
              <p:cNvPr id="92" name="TextBox 91"/>
              <p:cNvSpPr txBox="1">
                <a:spLocks noChangeAspect="1"/>
              </p:cNvSpPr>
              <p:nvPr/>
            </p:nvSpPr>
            <p:spPr>
              <a:xfrm>
                <a:off x="634460" y="3238928"/>
                <a:ext cx="2288424" cy="26208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Modul de programare intalniri cu functionarii</a:t>
                </a:r>
                <a:endParaRPr lang="ro-RO" sz="1300" dirty="0">
                  <a:solidFill>
                    <a:srgbClr val="345A88"/>
                  </a:solidFill>
                </a:endParaRPr>
              </a:p>
            </p:txBody>
          </p:sp>
          <p:pic>
            <p:nvPicPr>
              <p:cNvPr id="93" name="Picture 20" descr="Imagini pentru check box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699" y="3203999"/>
                <a:ext cx="362762"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nvGrpSpPr>
          <p:cNvPr id="45" name="Group 44"/>
          <p:cNvGrpSpPr/>
          <p:nvPr/>
        </p:nvGrpSpPr>
        <p:grpSpPr>
          <a:xfrm>
            <a:off x="3288280" y="1896633"/>
            <a:ext cx="2723880" cy="3395463"/>
            <a:chOff x="3288280" y="1896633"/>
            <a:chExt cx="2723880" cy="3395463"/>
          </a:xfrm>
        </p:grpSpPr>
        <p:pic>
          <p:nvPicPr>
            <p:cNvPr id="2059" name="Picture 11" descr="Imagini pentru lan connectivity icon png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280" y="3156180"/>
              <a:ext cx="2723880" cy="21359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0" name="TextBox 49"/>
            <p:cNvSpPr txBox="1">
              <a:spLocks noChangeAspect="1"/>
            </p:cNvSpPr>
            <p:nvPr/>
          </p:nvSpPr>
          <p:spPr>
            <a:xfrm>
              <a:off x="3288280" y="2375483"/>
              <a:ext cx="2723880" cy="814418"/>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ro-RO" sz="2800" dirty="0" smtClean="0">
                  <a:solidFill>
                    <a:srgbClr val="345A88"/>
                  </a:solidFill>
                  <a:effectLst>
                    <a:outerShdw blurRad="38100" dist="38100" dir="2700000" algn="tl">
                      <a:srgbClr val="000000">
                        <a:alpha val="43137"/>
                      </a:srgbClr>
                    </a:outerShdw>
                  </a:effectLst>
                </a:rPr>
                <a:t>Platforma digitala</a:t>
              </a:r>
              <a:endParaRPr lang="ro-RO" dirty="0" smtClean="0">
                <a:solidFill>
                  <a:srgbClr val="345A88"/>
                </a:solidFill>
                <a:effectLst>
                  <a:outerShdw blurRad="38100" dist="38100" dir="2700000" algn="tl">
                    <a:srgbClr val="000000">
                      <a:alpha val="43137"/>
                    </a:srgbClr>
                  </a:outerShdw>
                </a:effectLst>
              </a:endParaRPr>
            </a:p>
          </p:txBody>
        </p:sp>
        <p:pic>
          <p:nvPicPr>
            <p:cNvPr id="2069"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2349" y="1896633"/>
              <a:ext cx="2375742"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3929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grpSp>
        <p:nvGrpSpPr>
          <p:cNvPr id="5" name="Group 4"/>
          <p:cNvGrpSpPr/>
          <p:nvPr/>
        </p:nvGrpSpPr>
        <p:grpSpPr>
          <a:xfrm>
            <a:off x="216000" y="114374"/>
            <a:ext cx="1670978" cy="602776"/>
            <a:chOff x="216000" y="114374"/>
            <a:chExt cx="1670978" cy="602776"/>
          </a:xfrm>
        </p:grpSpPr>
        <p:grpSp>
          <p:nvGrpSpPr>
            <p:cNvPr id="6" name="Group 5"/>
            <p:cNvGrpSpPr/>
            <p:nvPr/>
          </p:nvGrpSpPr>
          <p:grpSpPr>
            <a:xfrm>
              <a:off x="216000" y="114374"/>
              <a:ext cx="1670978" cy="602776"/>
              <a:chOff x="216000" y="114374"/>
              <a:chExt cx="1670978" cy="602776"/>
            </a:xfrm>
          </p:grpSpPr>
          <p:pic>
            <p:nvPicPr>
              <p:cNvPr id="8"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6000" y="114374"/>
                <a:ext cx="1670978" cy="215444"/>
                <a:chOff x="323528" y="25652"/>
                <a:chExt cx="1670978" cy="215444"/>
              </a:xfrm>
            </p:grpSpPr>
            <p:sp>
              <p:nvSpPr>
                <p:cNvPr id="10" name="TextBox 9"/>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1"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216000" y="980728"/>
            <a:ext cx="4249656"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smtClean="0"/>
              <a:t>Connect Hub</a:t>
            </a:r>
            <a:endParaRPr lang="ro-RO" dirty="0"/>
          </a:p>
        </p:txBody>
      </p:sp>
      <p:grpSp>
        <p:nvGrpSpPr>
          <p:cNvPr id="14" name="Group 13"/>
          <p:cNvGrpSpPr/>
          <p:nvPr/>
        </p:nvGrpSpPr>
        <p:grpSpPr>
          <a:xfrm>
            <a:off x="3288280" y="1896633"/>
            <a:ext cx="2723880" cy="3395463"/>
            <a:chOff x="3288280" y="1896633"/>
            <a:chExt cx="2723880" cy="3395463"/>
          </a:xfrm>
        </p:grpSpPr>
        <p:pic>
          <p:nvPicPr>
            <p:cNvPr id="15" name="Picture 11" descr="Imagini pentru lan connectivity icon png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8280" y="3156180"/>
              <a:ext cx="2723880" cy="21359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a:spLocks noChangeAspect="1"/>
            </p:cNvSpPr>
            <p:nvPr/>
          </p:nvSpPr>
          <p:spPr>
            <a:xfrm>
              <a:off x="3288280" y="2375483"/>
              <a:ext cx="2723880" cy="814418"/>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ro-RO" sz="2800" dirty="0" smtClean="0">
                  <a:solidFill>
                    <a:srgbClr val="345A88"/>
                  </a:solidFill>
                  <a:effectLst>
                    <a:outerShdw blurRad="38100" dist="38100" dir="2700000" algn="tl">
                      <a:srgbClr val="000000">
                        <a:alpha val="43137"/>
                      </a:srgbClr>
                    </a:outerShdw>
                  </a:effectLst>
                </a:rPr>
                <a:t>Platforma digitala</a:t>
              </a:r>
              <a:endParaRPr lang="ro-RO" dirty="0" smtClean="0">
                <a:solidFill>
                  <a:srgbClr val="345A88"/>
                </a:solidFill>
                <a:effectLst>
                  <a:outerShdw blurRad="38100" dist="38100" dir="2700000" algn="tl">
                    <a:srgbClr val="000000">
                      <a:alpha val="43137"/>
                    </a:srgbClr>
                  </a:outerShdw>
                </a:effectLst>
              </a:endParaRPr>
            </a:p>
          </p:txBody>
        </p:sp>
        <p:pic>
          <p:nvPicPr>
            <p:cNvPr id="17"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2349" y="1896633"/>
              <a:ext cx="2375742" cy="7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467965" y="3004237"/>
            <a:ext cx="2760497" cy="360000"/>
            <a:chOff x="467965" y="2212109"/>
            <a:chExt cx="2760497" cy="360000"/>
          </a:xfrm>
        </p:grpSpPr>
        <p:sp>
          <p:nvSpPr>
            <p:cNvPr id="18" name="TextBox 17"/>
            <p:cNvSpPr txBox="1">
              <a:spLocks noChangeAspect="1"/>
            </p:cNvSpPr>
            <p:nvPr/>
          </p:nvSpPr>
          <p:spPr>
            <a:xfrm>
              <a:off x="828000" y="2220083"/>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Cetateni</a:t>
              </a:r>
              <a:endParaRPr lang="ro-RO" sz="1300" dirty="0" smtClean="0">
                <a:solidFill>
                  <a:srgbClr val="345A88"/>
                </a:solidFill>
              </a:endParaRPr>
            </a:p>
          </p:txBody>
        </p:sp>
        <p:pic>
          <p:nvPicPr>
            <p:cNvPr id="19" name="Picture 20" descr="Imagini pentru check box icon png 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965" y="2212109"/>
              <a:ext cx="360000"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467544" y="3501088"/>
            <a:ext cx="2760497" cy="1072242"/>
            <a:chOff x="467544" y="2708960"/>
            <a:chExt cx="2760497" cy="1072242"/>
          </a:xfrm>
        </p:grpSpPr>
        <p:sp>
          <p:nvSpPr>
            <p:cNvPr id="20" name="TextBox 19"/>
            <p:cNvSpPr txBox="1">
              <a:spLocks noChangeAspect="1"/>
            </p:cNvSpPr>
            <p:nvPr/>
          </p:nvSpPr>
          <p:spPr>
            <a:xfrm>
              <a:off x="827579" y="2780928"/>
              <a:ext cx="2400462" cy="1000274"/>
            </a:xfrm>
            <a:prstGeom prst="rect">
              <a:avLst/>
            </a:prstGeom>
            <a:noFill/>
            <a:effectLst/>
          </p:spPr>
          <p:txBody>
            <a:bodyPr wrap="square" lIns="36000" tIns="0" rIns="36000" bIns="0" rtlCol="0" anchor="ctr" anchorCtr="0">
              <a:spAutoFit/>
            </a:bodyPr>
            <a:lstStyle/>
            <a:p>
              <a:pPr>
                <a:buClr>
                  <a:schemeClr val="accent1">
                    <a:lumMod val="75000"/>
                  </a:schemeClr>
                </a:buClr>
                <a:buSzPct val="90000"/>
              </a:pPr>
              <a:r>
                <a:rPr lang="ro-RO" sz="1300" dirty="0" smtClean="0">
                  <a:solidFill>
                    <a:srgbClr val="345A88"/>
                  </a:solidFill>
                </a:rPr>
                <a:t>Administratie publica locala</a:t>
              </a:r>
            </a:p>
            <a:p>
              <a:pPr marL="180975" indent="-180975">
                <a:buClr>
                  <a:schemeClr val="accent1">
                    <a:lumMod val="75000"/>
                  </a:schemeClr>
                </a:buClr>
                <a:buSzPct val="90000"/>
                <a:buFontTx/>
                <a:buChar char="-"/>
              </a:pPr>
              <a:r>
                <a:rPr lang="ro-RO" sz="1300" dirty="0" smtClean="0">
                  <a:solidFill>
                    <a:srgbClr val="345A88"/>
                  </a:solidFill>
                </a:rPr>
                <a:t>Primarii si directii subordonate</a:t>
              </a:r>
            </a:p>
            <a:p>
              <a:pPr marL="180975" indent="-180975">
                <a:buClr>
                  <a:schemeClr val="accent1">
                    <a:lumMod val="75000"/>
                  </a:schemeClr>
                </a:buClr>
                <a:buSzPct val="90000"/>
                <a:buFontTx/>
                <a:buChar char="-"/>
              </a:pPr>
              <a:r>
                <a:rPr lang="ro-RO" sz="1300" dirty="0" smtClean="0">
                  <a:solidFill>
                    <a:srgbClr val="345A88"/>
                  </a:solidFill>
                </a:rPr>
                <a:t>Impozite si taxe locale </a:t>
              </a:r>
            </a:p>
            <a:p>
              <a:pPr marL="180975" indent="-180975">
                <a:buClr>
                  <a:schemeClr val="accent1">
                    <a:lumMod val="75000"/>
                  </a:schemeClr>
                </a:buClr>
                <a:buSzPct val="90000"/>
                <a:buFontTx/>
                <a:buChar char="-"/>
              </a:pPr>
              <a:r>
                <a:rPr lang="ro-RO" sz="1300" dirty="0" smtClean="0">
                  <a:solidFill>
                    <a:srgbClr val="345A88"/>
                  </a:solidFill>
                </a:rPr>
                <a:t>Politia locala</a:t>
              </a:r>
            </a:p>
            <a:p>
              <a:pPr marL="285750" indent="-285750">
                <a:buClr>
                  <a:schemeClr val="accent1">
                    <a:lumMod val="75000"/>
                  </a:schemeClr>
                </a:buClr>
                <a:buSzPct val="90000"/>
                <a:buFontTx/>
                <a:buChar char="-"/>
              </a:pPr>
              <a:endParaRPr lang="ro-RO" sz="1300" dirty="0" smtClean="0">
                <a:solidFill>
                  <a:srgbClr val="345A88"/>
                </a:solidFill>
              </a:endParaRPr>
            </a:p>
          </p:txBody>
        </p:sp>
        <p:pic>
          <p:nvPicPr>
            <p:cNvPr id="21" name="Picture 20" descr="Imagini pentru check box icon png 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2708960"/>
              <a:ext cx="360000"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67544" y="4509160"/>
            <a:ext cx="2760497" cy="360000"/>
            <a:chOff x="467544" y="3717032"/>
            <a:chExt cx="2760497" cy="360000"/>
          </a:xfrm>
        </p:grpSpPr>
        <p:sp>
          <p:nvSpPr>
            <p:cNvPr id="22" name="TextBox 21"/>
            <p:cNvSpPr txBox="1">
              <a:spLocks noChangeAspect="1"/>
            </p:cNvSpPr>
            <p:nvPr/>
          </p:nvSpPr>
          <p:spPr>
            <a:xfrm>
              <a:off x="827579" y="3725006"/>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Administratie publica centrala</a:t>
              </a:r>
            </a:p>
          </p:txBody>
        </p:sp>
        <p:pic>
          <p:nvPicPr>
            <p:cNvPr id="23" name="Picture 20" descr="Imagini pentru check box icon png 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3717032"/>
              <a:ext cx="360000"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492023" y="3069000"/>
            <a:ext cx="2481394" cy="360000"/>
            <a:chOff x="467544" y="3717032"/>
            <a:chExt cx="2839918" cy="360000"/>
          </a:xfrm>
        </p:grpSpPr>
        <p:sp>
          <p:nvSpPr>
            <p:cNvPr id="28" name="TextBox 27"/>
            <p:cNvSpPr txBox="1">
              <a:spLocks noChangeAspect="1"/>
            </p:cNvSpPr>
            <p:nvPr/>
          </p:nvSpPr>
          <p:spPr>
            <a:xfrm>
              <a:off x="907000" y="3725006"/>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Institutii bancare</a:t>
              </a:r>
            </a:p>
          </p:txBody>
        </p:sp>
        <p:pic>
          <p:nvPicPr>
            <p:cNvPr id="29" name="Picture 20" descr="Imagini pentru check box icon png transpar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3717032"/>
              <a:ext cx="412014"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492023" y="3594998"/>
            <a:ext cx="2481394" cy="360000"/>
            <a:chOff x="467544" y="3717032"/>
            <a:chExt cx="2839918" cy="360000"/>
          </a:xfrm>
        </p:grpSpPr>
        <p:sp>
          <p:nvSpPr>
            <p:cNvPr id="31" name="TextBox 30"/>
            <p:cNvSpPr txBox="1">
              <a:spLocks noChangeAspect="1"/>
            </p:cNvSpPr>
            <p:nvPr/>
          </p:nvSpPr>
          <p:spPr>
            <a:xfrm>
              <a:off x="907000" y="3725006"/>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Notari publici </a:t>
              </a:r>
            </a:p>
          </p:txBody>
        </p:sp>
        <p:pic>
          <p:nvPicPr>
            <p:cNvPr id="32" name="Picture 20" descr="Imagini pentru check box icon png transparent"/>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3717032"/>
              <a:ext cx="412014"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6492023" y="4077072"/>
            <a:ext cx="2481394" cy="360000"/>
            <a:chOff x="467544" y="3717032"/>
            <a:chExt cx="2839918" cy="360000"/>
          </a:xfrm>
        </p:grpSpPr>
        <p:sp>
          <p:nvSpPr>
            <p:cNvPr id="34" name="TextBox 33"/>
            <p:cNvSpPr txBox="1">
              <a:spLocks noChangeAspect="1"/>
            </p:cNvSpPr>
            <p:nvPr/>
          </p:nvSpPr>
          <p:spPr>
            <a:xfrm>
              <a:off x="907000" y="3725006"/>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Executori judecatoresti</a:t>
              </a:r>
            </a:p>
          </p:txBody>
        </p:sp>
        <p:pic>
          <p:nvPicPr>
            <p:cNvPr id="35" name="Picture 20" descr="Imagini pentru check box icon png transparent"/>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3717032"/>
              <a:ext cx="412015"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6516216" y="4581168"/>
            <a:ext cx="2481394" cy="360000"/>
            <a:chOff x="467544" y="3717032"/>
            <a:chExt cx="2839918" cy="360000"/>
          </a:xfrm>
        </p:grpSpPr>
        <p:sp>
          <p:nvSpPr>
            <p:cNvPr id="37" name="TextBox 36"/>
            <p:cNvSpPr txBox="1">
              <a:spLocks noChangeAspect="1"/>
            </p:cNvSpPr>
            <p:nvPr/>
          </p:nvSpPr>
          <p:spPr>
            <a:xfrm>
              <a:off x="907000" y="3725006"/>
              <a:ext cx="2400462" cy="310800"/>
            </a:xfrm>
            <a:prstGeom prst="rect">
              <a:avLst/>
            </a:prstGeom>
            <a:noFill/>
            <a:effectLst/>
          </p:spPr>
          <p:txBody>
            <a:bodyPr wrap="square" lIns="36000" tIns="0" rIns="36000" bIns="0" rtlCol="0" anchor="ctr" anchorCtr="0">
              <a:noAutofit/>
            </a:bodyPr>
            <a:lstStyle/>
            <a:p>
              <a:pPr>
                <a:buClr>
                  <a:schemeClr val="accent1">
                    <a:lumMod val="75000"/>
                  </a:schemeClr>
                </a:buClr>
                <a:buSzPct val="90000"/>
              </a:pPr>
              <a:r>
                <a:rPr lang="ro-RO" sz="1300" dirty="0" smtClean="0">
                  <a:solidFill>
                    <a:srgbClr val="345A88"/>
                  </a:solidFill>
                </a:rPr>
                <a:t>Alte institutii</a:t>
              </a:r>
            </a:p>
          </p:txBody>
        </p:sp>
        <p:pic>
          <p:nvPicPr>
            <p:cNvPr id="38" name="Picture 20" descr="Imagini pentru check box icon png transparent"/>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3717032"/>
              <a:ext cx="412015" cy="36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032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6000" y="980728"/>
            <a:ext cx="313186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Experienta Digitax</a:t>
            </a:r>
          </a:p>
        </p:txBody>
      </p:sp>
      <p:sp>
        <p:nvSpPr>
          <p:cNvPr id="13" name="Rectangle 12"/>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grpSp>
        <p:nvGrpSpPr>
          <p:cNvPr id="15" name="Group 14"/>
          <p:cNvGrpSpPr/>
          <p:nvPr/>
        </p:nvGrpSpPr>
        <p:grpSpPr>
          <a:xfrm>
            <a:off x="0" y="2020962"/>
            <a:ext cx="4499992" cy="4288358"/>
            <a:chOff x="683568" y="2140166"/>
            <a:chExt cx="3673244" cy="3673244"/>
          </a:xfrm>
        </p:grpSpPr>
        <p:pic>
          <p:nvPicPr>
            <p:cNvPr id="9218" name="Picture 2" descr="Imagine similară"/>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3568" y="2140166"/>
              <a:ext cx="3673244" cy="367324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51999" y="2916000"/>
              <a:ext cx="2736000" cy="1480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017" y="2940558"/>
              <a:ext cx="648072" cy="20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a:spLocks noChangeAspect="1"/>
          </p:cNvSpPr>
          <p:nvPr/>
        </p:nvSpPr>
        <p:spPr>
          <a:xfrm>
            <a:off x="648048" y="1701304"/>
            <a:ext cx="3203872" cy="648072"/>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en-US" sz="3600" dirty="0" smtClean="0">
                <a:solidFill>
                  <a:srgbClr val="345A88"/>
                </a:solidFill>
                <a:effectLst>
                  <a:outerShdw blurRad="38100" dist="38100" dir="2700000" algn="tl">
                    <a:srgbClr val="000000">
                      <a:alpha val="43137"/>
                    </a:srgbClr>
                  </a:outerShdw>
                </a:effectLst>
              </a:rPr>
              <a:t>Desktop</a:t>
            </a:r>
            <a:endParaRPr lang="ro-RO" sz="3600" dirty="0">
              <a:solidFill>
                <a:srgbClr val="345A88"/>
              </a:solidFill>
            </a:endParaRPr>
          </a:p>
        </p:txBody>
      </p:sp>
      <p:sp>
        <p:nvSpPr>
          <p:cNvPr id="25" name="TextBox 24"/>
          <p:cNvSpPr txBox="1">
            <a:spLocks noChangeAspect="1"/>
          </p:cNvSpPr>
          <p:nvPr/>
        </p:nvSpPr>
        <p:spPr>
          <a:xfrm>
            <a:off x="5184552" y="1700808"/>
            <a:ext cx="3203872" cy="648072"/>
          </a:xfrm>
          <a:prstGeom prst="rect">
            <a:avLst/>
          </a:prstGeom>
          <a:noFill/>
          <a:effectLst/>
        </p:spPr>
        <p:txBody>
          <a:bodyPr wrap="square" lIns="36000" tIns="0" rIns="36000" bIns="0" rtlCol="0" anchor="ctr" anchorCtr="0">
            <a:noAutofit/>
          </a:bodyPr>
          <a:lstStyle/>
          <a:p>
            <a:pPr algn="ctr">
              <a:buClr>
                <a:schemeClr val="accent1">
                  <a:lumMod val="75000"/>
                </a:schemeClr>
              </a:buClr>
              <a:buSzPct val="90000"/>
            </a:pPr>
            <a:r>
              <a:rPr lang="en-US" sz="3600" dirty="0" smtClean="0">
                <a:solidFill>
                  <a:srgbClr val="345A88"/>
                </a:solidFill>
                <a:effectLst>
                  <a:outerShdw blurRad="38100" dist="38100" dir="2700000" algn="tl">
                    <a:srgbClr val="000000">
                      <a:alpha val="43137"/>
                    </a:srgbClr>
                  </a:outerShdw>
                </a:effectLst>
              </a:rPr>
              <a:t>Mobil</a:t>
            </a:r>
            <a:endParaRPr lang="ro-RO" sz="3600" dirty="0">
              <a:solidFill>
                <a:srgbClr val="345A88"/>
              </a:solidFill>
            </a:endParaRPr>
          </a:p>
        </p:txBody>
      </p:sp>
      <p:pic>
        <p:nvPicPr>
          <p:cNvPr id="9227" name="Picture 11"/>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72906" y="2564904"/>
            <a:ext cx="1709936" cy="3480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70874" y="2564904"/>
            <a:ext cx="1705582" cy="34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216000" y="114374"/>
            <a:ext cx="1670978" cy="602776"/>
            <a:chOff x="216000" y="114374"/>
            <a:chExt cx="1670978" cy="602776"/>
          </a:xfrm>
        </p:grpSpPr>
        <p:grpSp>
          <p:nvGrpSpPr>
            <p:cNvPr id="4" name="Group 3"/>
            <p:cNvGrpSpPr/>
            <p:nvPr/>
          </p:nvGrpSpPr>
          <p:grpSpPr>
            <a:xfrm>
              <a:off x="216000" y="114374"/>
              <a:ext cx="1670978" cy="602776"/>
              <a:chOff x="216000" y="114374"/>
              <a:chExt cx="1670978" cy="602776"/>
            </a:xfrm>
          </p:grpSpPr>
          <p:pic>
            <p:nvPicPr>
              <p:cNvPr id="10" name="Picture 5" descr="Imagini pentru menu icon png transparent"/>
              <p:cNvPicPr>
                <a:picLocks noChangeAspect="1" noChangeArrowheads="1"/>
              </p:cNvPicPr>
              <p:nvPr/>
            </p:nvPicPr>
            <p:blipFill>
              <a:blip r:embed="rId11" cstate="print">
                <a:duotone>
                  <a:schemeClr val="bg2">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6000" y="114374"/>
                <a:ext cx="1670978" cy="215444"/>
                <a:chOff x="323528" y="25652"/>
                <a:chExt cx="1670978" cy="215444"/>
              </a:xfrm>
            </p:grpSpPr>
            <p:sp>
              <p:nvSpPr>
                <p:cNvPr id="7" name="TextBox 6"/>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8" name="Picture 8" descr="Imagine similară"/>
                <p:cNvPicPr>
                  <a:picLocks noChangeAspect="1" noChangeArrowheads="1"/>
                </p:cNvPicPr>
                <p:nvPr/>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3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8605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24" y="980728"/>
            <a:ext cx="4249632"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2400">
                <a:solidFill>
                  <a:schemeClr val="bg1">
                    <a:lumMod val="85000"/>
                  </a:schemeClr>
                </a:solidFill>
                <a:effectLst>
                  <a:outerShdw blurRad="38100" dist="38100" dir="2700000" algn="tl">
                    <a:srgbClr val="000000">
                      <a:alpha val="43137"/>
                    </a:srgbClr>
                  </a:outerShdw>
                </a:effectLst>
              </a:defRPr>
            </a:lvl1pPr>
          </a:lstStyle>
          <a:p>
            <a:r>
              <a:rPr lang="ro-RO" dirty="0"/>
              <a:t>Despre Digitax / </a:t>
            </a:r>
            <a:r>
              <a:rPr lang="en-US" dirty="0"/>
              <a:t>Functii</a:t>
            </a:r>
            <a:endParaRPr lang="ro-RO" dirty="0"/>
          </a:p>
        </p:txBody>
      </p:sp>
      <p:grpSp>
        <p:nvGrpSpPr>
          <p:cNvPr id="5" name="Group 4"/>
          <p:cNvGrpSpPr/>
          <p:nvPr/>
        </p:nvGrpSpPr>
        <p:grpSpPr>
          <a:xfrm>
            <a:off x="216000" y="114374"/>
            <a:ext cx="1670978" cy="602776"/>
            <a:chOff x="216000" y="114374"/>
            <a:chExt cx="1670978" cy="602776"/>
          </a:xfrm>
        </p:grpSpPr>
        <p:grpSp>
          <p:nvGrpSpPr>
            <p:cNvPr id="6" name="Group 5"/>
            <p:cNvGrpSpPr/>
            <p:nvPr/>
          </p:nvGrpSpPr>
          <p:grpSpPr>
            <a:xfrm>
              <a:off x="216000" y="114374"/>
              <a:ext cx="1670978" cy="602776"/>
              <a:chOff x="216000" y="114374"/>
              <a:chExt cx="1670978" cy="602776"/>
            </a:xfrm>
          </p:grpSpPr>
          <p:pic>
            <p:nvPicPr>
              <p:cNvPr id="8" name="Picture 5" descr="Imagini pentru menu icon png transparent"/>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16000" y="114374"/>
                <a:ext cx="1670978" cy="215444"/>
                <a:chOff x="323528" y="25652"/>
                <a:chExt cx="1670978" cy="215444"/>
              </a:xfrm>
            </p:grpSpPr>
            <p:sp>
              <p:nvSpPr>
                <p:cNvPr id="10" name="TextBox 9"/>
                <p:cNvSpPr txBox="1"/>
                <p:nvPr/>
              </p:nvSpPr>
              <p:spPr>
                <a:xfrm>
                  <a:off x="323528" y="25652"/>
                  <a:ext cx="723399"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Bine ati venit!</a:t>
                  </a:r>
                </a:p>
              </p:txBody>
            </p:sp>
            <p:pic>
              <p:nvPicPr>
                <p:cNvPr id="11" name="Picture 8" descr="Imagine similară"/>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5616" y="25652"/>
                  <a:ext cx="878890" cy="215444"/>
                </a:xfrm>
                <a:prstGeom prst="rect">
                  <a:avLst/>
                </a:prstGeom>
                <a:noFill/>
              </p:spPr>
              <p:txBody>
                <a:bodyPr wrap="none" lIns="36000" rtlCol="0">
                  <a:spAutoFit/>
                </a:bodyPr>
                <a:lstStyle/>
                <a:p>
                  <a:r>
                    <a:rPr lang="ro-RO" sz="800" b="1" dirty="0">
                      <a:solidFill>
                        <a:srgbClr val="EEECE1"/>
                      </a:solidFill>
                      <a:effectLst>
                        <a:outerShdw blurRad="38100" dist="38100" dir="2700000" algn="tl">
                          <a:srgbClr val="000000">
                            <a:alpha val="43137"/>
                          </a:srgbClr>
                        </a:outerShdw>
                      </a:effectLst>
                    </a:rPr>
                    <a:t>Platfoma </a:t>
                  </a:r>
                  <a:r>
                    <a:rPr lang="ro-RO" sz="800" b="1" dirty="0" smtClean="0">
                      <a:solidFill>
                        <a:srgbClr val="EEECE1"/>
                      </a:solidFill>
                      <a:effectLst>
                        <a:outerShdw blurRad="38100" dist="38100" dir="2700000" algn="tl">
                          <a:srgbClr val="000000">
                            <a:alpha val="43137"/>
                          </a:srgbClr>
                        </a:outerShdw>
                      </a:effectLst>
                    </a:rPr>
                    <a:t>digitala</a:t>
                  </a:r>
                  <a:endParaRPr lang="ro-RO" sz="800" b="1" dirty="0">
                    <a:solidFill>
                      <a:srgbClr val="EEECE1"/>
                    </a:solidFill>
                    <a:effectLst>
                      <a:outerShdw blurRad="38100" dist="38100" dir="2700000" algn="tl">
                        <a:srgbClr val="000000">
                          <a:alpha val="43137"/>
                        </a:srgbClr>
                      </a:outerShdw>
                    </a:effectLst>
                  </a:endParaRPr>
                </a:p>
              </p:txBody>
            </p:sp>
          </p:grpSp>
        </p:gr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p:nvSpPr>
        <p:spPr>
          <a:xfrm>
            <a:off x="2304256" y="6351711"/>
            <a:ext cx="4572000" cy="477054"/>
          </a:xfrm>
          <a:prstGeom prst="rect">
            <a:avLst/>
          </a:prstGeom>
        </p:spPr>
        <p:txBody>
          <a:bodyPr>
            <a:spAutoFit/>
          </a:bodyPr>
          <a:lstStyle/>
          <a:p>
            <a:pPr algn="ctr"/>
            <a:r>
              <a:rPr lang="ro-RO" sz="800" dirty="0" smtClean="0">
                <a:solidFill>
                  <a:schemeClr val="accent1">
                    <a:lumMod val="75000"/>
                  </a:schemeClr>
                </a:solidFill>
              </a:rPr>
              <a:t>Toate drepturile rezervate © 2017</a:t>
            </a:r>
          </a:p>
          <a:p>
            <a:pPr algn="ctr"/>
            <a:r>
              <a:rPr lang="ro-RO" sz="900" b="1" dirty="0" smtClean="0">
                <a:solidFill>
                  <a:schemeClr val="accent1">
                    <a:lumMod val="75000"/>
                  </a:schemeClr>
                </a:solidFill>
              </a:rPr>
              <a:t>Digitax Online Public Services</a:t>
            </a:r>
          </a:p>
          <a:p>
            <a:pPr algn="ctr"/>
            <a:r>
              <a:rPr lang="ro-RO" sz="800" dirty="0" smtClean="0">
                <a:solidFill>
                  <a:schemeClr val="accent1">
                    <a:lumMod val="75000"/>
                  </a:schemeClr>
                </a:solidFill>
              </a:rPr>
              <a:t>CONFIDENTIAL</a:t>
            </a:r>
            <a:endParaRPr lang="ro-RO" sz="800" dirty="0">
              <a:solidFill>
                <a:schemeClr val="accent1">
                  <a:lumMod val="75000"/>
                </a:schemeClr>
              </a:solidFill>
            </a:endParaRPr>
          </a:p>
        </p:txBody>
      </p:sp>
      <p:sp>
        <p:nvSpPr>
          <p:cNvPr id="15" name="Rounded Rectangle 14"/>
          <p:cNvSpPr/>
          <p:nvPr/>
        </p:nvSpPr>
        <p:spPr>
          <a:xfrm>
            <a:off x="467544" y="2196739"/>
            <a:ext cx="3978418" cy="3888432"/>
          </a:xfrm>
          <a:prstGeom prst="roundRect">
            <a:avLst>
              <a:gd name="adj" fmla="val 2356"/>
            </a:avLst>
          </a:prstGeom>
          <a:noFill/>
          <a:ln w="12700">
            <a:solidFill>
              <a:schemeClr val="bg2"/>
            </a:solidFill>
          </a:ln>
          <a:effectLst>
            <a:outerShdw blurRad="63500" sx="102000" sy="102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400" b="1" dirty="0" smtClean="0">
                <a:solidFill>
                  <a:schemeClr val="accent1">
                    <a:lumMod val="75000"/>
                  </a:schemeClr>
                </a:solidFill>
              </a:rPr>
              <a:t>Contribuabilul </a:t>
            </a:r>
            <a:r>
              <a:rPr lang="en-US" sz="1400" dirty="0" smtClean="0">
                <a:solidFill>
                  <a:schemeClr val="accent1">
                    <a:lumMod val="75000"/>
                  </a:schemeClr>
                </a:solidFill>
              </a:rPr>
              <a:t>are posibilitatea </a:t>
            </a:r>
            <a:r>
              <a:rPr lang="ro-RO" sz="1400" dirty="0" smtClean="0">
                <a:solidFill>
                  <a:schemeClr val="accent1">
                    <a:lumMod val="75000"/>
                  </a:schemeClr>
                </a:solidFill>
              </a:rPr>
              <a:t>sa: </a:t>
            </a:r>
            <a:r>
              <a:rPr lang="en-US" sz="1400" dirty="0" smtClean="0">
                <a:solidFill>
                  <a:schemeClr val="accent1">
                    <a:lumMod val="75000"/>
                  </a:schemeClr>
                </a:solidFill>
              </a:rPr>
              <a:t> </a:t>
            </a:r>
          </a:p>
          <a:p>
            <a:pPr marL="180975" indent="-180975">
              <a:spcAft>
                <a:spcPts val="600"/>
              </a:spcAft>
              <a:buFontTx/>
              <a:buChar char="-"/>
            </a:pPr>
            <a:r>
              <a:rPr lang="en-US" sz="1400" dirty="0" smtClean="0">
                <a:solidFill>
                  <a:schemeClr val="accent1">
                    <a:lumMod val="75000"/>
                  </a:schemeClr>
                </a:solidFill>
              </a:rPr>
              <a:t>comunic</a:t>
            </a:r>
            <a:r>
              <a:rPr lang="ro-RO" sz="1400" dirty="0" smtClean="0">
                <a:solidFill>
                  <a:schemeClr val="accent1">
                    <a:lumMod val="75000"/>
                  </a:schemeClr>
                </a:solidFill>
              </a:rPr>
              <a:t>e</a:t>
            </a:r>
            <a:r>
              <a:rPr lang="en-US" sz="1400" dirty="0" smtClean="0">
                <a:solidFill>
                  <a:schemeClr val="accent1">
                    <a:lumMod val="75000"/>
                  </a:schemeClr>
                </a:solidFill>
              </a:rPr>
              <a:t> cu functionarii institutiilor publice</a:t>
            </a:r>
            <a:endParaRPr lang="ro-RO" sz="1400" dirty="0" smtClean="0">
              <a:solidFill>
                <a:schemeClr val="accent1">
                  <a:lumMod val="75000"/>
                </a:schemeClr>
              </a:solidFill>
            </a:endParaRPr>
          </a:p>
          <a:p>
            <a:pPr marL="180975" indent="-180975">
              <a:spcAft>
                <a:spcPts val="600"/>
              </a:spcAft>
              <a:buFontTx/>
              <a:buChar char="-"/>
            </a:pPr>
            <a:r>
              <a:rPr lang="ro-RO" sz="1400" dirty="0" smtClean="0">
                <a:solidFill>
                  <a:schemeClr val="accent1">
                    <a:lumMod val="75000"/>
                  </a:schemeClr>
                </a:solidFill>
              </a:rPr>
              <a:t>completeze si sa depuna declaratii online </a:t>
            </a:r>
          </a:p>
          <a:p>
            <a:pPr marL="180975" indent="-180975">
              <a:spcAft>
                <a:spcPts val="600"/>
              </a:spcAft>
              <a:buFontTx/>
              <a:buChar char="-"/>
            </a:pPr>
            <a:r>
              <a:rPr lang="ro-RO" sz="1400" dirty="0" smtClean="0">
                <a:solidFill>
                  <a:schemeClr val="accent1">
                    <a:lumMod val="75000"/>
                  </a:schemeClr>
                </a:solidFill>
              </a:rPr>
              <a:t>completeze si sa trimita cereri online</a:t>
            </a:r>
          </a:p>
          <a:p>
            <a:pPr marL="180975" indent="-180975">
              <a:spcAft>
                <a:spcPts val="600"/>
              </a:spcAft>
              <a:buFontTx/>
              <a:buChar char="-"/>
            </a:pPr>
            <a:r>
              <a:rPr lang="ro-RO" sz="1400" dirty="0" smtClean="0">
                <a:solidFill>
                  <a:schemeClr val="accent1">
                    <a:lumMod val="75000"/>
                  </a:schemeClr>
                </a:solidFill>
              </a:rPr>
              <a:t>sa primeasca asistenta in timp real cu privire la operatiunile pe care doreste sa le faca</a:t>
            </a:r>
          </a:p>
          <a:p>
            <a:pPr>
              <a:spcBef>
                <a:spcPts val="1200"/>
              </a:spcBef>
            </a:pPr>
            <a:r>
              <a:rPr lang="ro-RO" sz="1400" b="1" dirty="0" smtClean="0">
                <a:solidFill>
                  <a:schemeClr val="accent1">
                    <a:lumMod val="75000"/>
                  </a:schemeClr>
                </a:solidFill>
              </a:rPr>
              <a:t>Inspectorul</a:t>
            </a:r>
            <a:r>
              <a:rPr lang="ro-RO" sz="1400" dirty="0" smtClean="0">
                <a:solidFill>
                  <a:schemeClr val="accent1">
                    <a:lumMod val="75000"/>
                  </a:schemeClr>
                </a:solidFill>
              </a:rPr>
              <a:t> are posibilitatea sa:</a:t>
            </a:r>
          </a:p>
          <a:p>
            <a:pPr marL="180975" indent="-180975">
              <a:buFontTx/>
              <a:buChar char="-"/>
            </a:pPr>
            <a:r>
              <a:rPr lang="ro-RO" sz="1400" dirty="0" smtClean="0">
                <a:solidFill>
                  <a:schemeClr val="accent1">
                    <a:lumMod val="75000"/>
                  </a:schemeClr>
                </a:solidFill>
              </a:rPr>
              <a:t>comunice cu contribuabilii si a le acorda asistenta in relati cu acestia </a:t>
            </a:r>
          </a:p>
          <a:p>
            <a:pPr marL="180975" indent="-180975">
              <a:buFontTx/>
              <a:buChar char="-"/>
            </a:pPr>
            <a:r>
              <a:rPr lang="ro-RO" sz="1400" dirty="0" smtClean="0">
                <a:solidFill>
                  <a:schemeClr val="accent1">
                    <a:lumMod val="75000"/>
                  </a:schemeClr>
                </a:solidFill>
              </a:rPr>
              <a:t>verifice validitatea declaratiilor si cererilor depuse de catre contribuabili</a:t>
            </a:r>
          </a:p>
          <a:p>
            <a:pPr marL="180975" indent="-180975">
              <a:buFontTx/>
              <a:buChar char="-"/>
            </a:pPr>
            <a:r>
              <a:rPr lang="ro-RO" sz="1400" dirty="0" smtClean="0">
                <a:solidFill>
                  <a:schemeClr val="accent1">
                    <a:lumMod val="75000"/>
                  </a:schemeClr>
                </a:solidFill>
              </a:rPr>
              <a:t>raspunda solicitarilor contribuabililor</a:t>
            </a:r>
          </a:p>
          <a:p>
            <a:pPr marL="180975" indent="-180975">
              <a:buFontTx/>
              <a:buChar char="-"/>
            </a:pPr>
            <a:r>
              <a:rPr lang="ro-RO" sz="1400" dirty="0" smtClean="0">
                <a:solidFill>
                  <a:schemeClr val="accent1">
                    <a:lumMod val="75000"/>
                  </a:schemeClr>
                </a:solidFill>
              </a:rPr>
              <a:t>comunice cu functionarii celorlalte institutii publice si, la nevoie, sa transfere documente despre contribuabili</a:t>
            </a:r>
            <a:endParaRPr lang="ro-RO" sz="1400" dirty="0">
              <a:solidFill>
                <a:schemeClr val="accent1">
                  <a:lumMod val="75000"/>
                </a:schemeClr>
              </a:solidFill>
            </a:endParaRPr>
          </a:p>
        </p:txBody>
      </p:sp>
      <p:sp>
        <p:nvSpPr>
          <p:cNvPr id="16" name="Rounded Rectangle 15"/>
          <p:cNvSpPr/>
          <p:nvPr/>
        </p:nvSpPr>
        <p:spPr>
          <a:xfrm>
            <a:off x="4769768" y="2196739"/>
            <a:ext cx="3978418" cy="3888432"/>
          </a:xfrm>
          <a:prstGeom prst="roundRect">
            <a:avLst>
              <a:gd name="adj" fmla="val 2356"/>
            </a:avLst>
          </a:prstGeom>
          <a:noFill/>
          <a:ln w="12700">
            <a:solidFill>
              <a:schemeClr val="bg2"/>
            </a:solidFill>
          </a:ln>
          <a:effectLst>
            <a:outerShdw blurRad="63500" sx="102000" sy="102000" algn="ctr"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400" b="1" dirty="0" smtClean="0">
                <a:solidFill>
                  <a:schemeClr val="accent1">
                    <a:lumMod val="75000"/>
                  </a:schemeClr>
                </a:solidFill>
              </a:rPr>
              <a:t>Cetateanul</a:t>
            </a:r>
            <a:r>
              <a:rPr lang="ro-RO" sz="1400" dirty="0" smtClean="0">
                <a:solidFill>
                  <a:schemeClr val="accent1">
                    <a:lumMod val="75000"/>
                  </a:schemeClr>
                </a:solidFill>
              </a:rPr>
              <a:t> poate sa:</a:t>
            </a:r>
          </a:p>
          <a:p>
            <a:pPr marL="285750" indent="-285750">
              <a:buFontTx/>
              <a:buChar char="-"/>
            </a:pPr>
            <a:r>
              <a:rPr lang="ro-RO" sz="1400" dirty="0">
                <a:solidFill>
                  <a:schemeClr val="accent1">
                    <a:lumMod val="75000"/>
                  </a:schemeClr>
                </a:solidFill>
              </a:rPr>
              <a:t>t</a:t>
            </a:r>
            <a:r>
              <a:rPr lang="ro-RO" sz="1400" dirty="0" smtClean="0">
                <a:solidFill>
                  <a:schemeClr val="accent1">
                    <a:lumMod val="75000"/>
                  </a:schemeClr>
                </a:solidFill>
              </a:rPr>
              <a:t>ina evidenta bunurilor pe care le are inregistrate la autoritatile publice </a:t>
            </a:r>
          </a:p>
          <a:p>
            <a:pPr marL="285750" indent="-285750">
              <a:buFontTx/>
              <a:buChar char="-"/>
            </a:pPr>
            <a:r>
              <a:rPr lang="ro-RO" sz="1400" dirty="0" smtClean="0">
                <a:solidFill>
                  <a:schemeClr val="accent1">
                    <a:lumMod val="75000"/>
                  </a:schemeClr>
                </a:solidFill>
              </a:rPr>
              <a:t>verifice si sa actualizeze informatiile personale</a:t>
            </a:r>
          </a:p>
          <a:p>
            <a:pPr marL="285750" indent="-285750">
              <a:buFontTx/>
              <a:buChar char="-"/>
            </a:pPr>
            <a:r>
              <a:rPr lang="ro-RO" sz="1400" dirty="0" smtClean="0">
                <a:solidFill>
                  <a:schemeClr val="accent1">
                    <a:lumMod val="75000"/>
                  </a:schemeClr>
                </a:solidFill>
              </a:rPr>
              <a:t>primeasca mesaje de interes de la institutiile publice </a:t>
            </a:r>
          </a:p>
          <a:p>
            <a:pPr marL="285750" indent="-285750">
              <a:buFontTx/>
              <a:buChar char="-"/>
            </a:pPr>
            <a:r>
              <a:rPr lang="ro-RO" sz="1400" dirty="0" smtClean="0">
                <a:solidFill>
                  <a:schemeClr val="accent1">
                    <a:lumMod val="75000"/>
                  </a:schemeClr>
                </a:solidFill>
              </a:rPr>
              <a:t>Poate primi notificari in momentul in care informatiile din contul sau au fost modificate </a:t>
            </a:r>
          </a:p>
          <a:p>
            <a:pPr marL="285750" indent="-285750">
              <a:buFontTx/>
              <a:buChar char="-"/>
            </a:pPr>
            <a:r>
              <a:rPr lang="ro-RO" sz="1400" dirty="0" smtClean="0">
                <a:solidFill>
                  <a:schemeClr val="accent1">
                    <a:lumMod val="75000"/>
                  </a:schemeClr>
                </a:solidFill>
              </a:rPr>
              <a:t>Poate lua la cunostinta despre eventuale actiuni de poprire si executare silita</a:t>
            </a:r>
          </a:p>
          <a:p>
            <a:pPr marL="285750" indent="-285750">
              <a:buFontTx/>
              <a:buChar char="-"/>
            </a:pPr>
            <a:r>
              <a:rPr lang="ro-RO" sz="1400" dirty="0" smtClean="0">
                <a:solidFill>
                  <a:schemeClr val="accent1">
                    <a:lumMod val="75000"/>
                  </a:schemeClr>
                </a:solidFill>
              </a:rPr>
              <a:t>Poate adresa intrebari de specialitate functionarilor din institutiile publice </a:t>
            </a:r>
          </a:p>
          <a:p>
            <a:pPr marL="285750" indent="-285750">
              <a:buFontTx/>
              <a:buChar char="-"/>
            </a:pPr>
            <a:r>
              <a:rPr lang="ro-RO" sz="1400" dirty="0" smtClean="0">
                <a:solidFill>
                  <a:schemeClr val="accent1">
                    <a:lumMod val="75000"/>
                  </a:schemeClr>
                </a:solidFill>
              </a:rPr>
              <a:t>De a se informa cu privire la stadiul cererilor pe care le-a trimis institutiilor </a:t>
            </a:r>
          </a:p>
          <a:p>
            <a:pPr>
              <a:spcBef>
                <a:spcPts val="1200"/>
              </a:spcBef>
            </a:pPr>
            <a:r>
              <a:rPr lang="ro-RO" sz="1400" b="1" dirty="0">
                <a:solidFill>
                  <a:schemeClr val="accent1">
                    <a:lumMod val="75000"/>
                  </a:schemeClr>
                </a:solidFill>
              </a:rPr>
              <a:t>Inspectorul </a:t>
            </a:r>
            <a:r>
              <a:rPr lang="ro-RO" sz="1400" b="1" dirty="0" smtClean="0">
                <a:solidFill>
                  <a:schemeClr val="accent1">
                    <a:lumMod val="75000"/>
                  </a:schemeClr>
                </a:solidFill>
              </a:rPr>
              <a:t>poate sa:</a:t>
            </a:r>
          </a:p>
          <a:p>
            <a:pPr marL="180975" indent="-180975">
              <a:buFontTx/>
              <a:buChar char="-"/>
            </a:pPr>
            <a:r>
              <a:rPr lang="ro-RO" sz="1400" dirty="0" smtClean="0">
                <a:solidFill>
                  <a:schemeClr val="accent1">
                    <a:lumMod val="75000"/>
                  </a:schemeClr>
                </a:solidFill>
              </a:rPr>
              <a:t>Vizualizeze activitatile contribuabililor</a:t>
            </a:r>
            <a:endParaRPr lang="ro-RO" sz="1400" dirty="0">
              <a:solidFill>
                <a:schemeClr val="accent1">
                  <a:lumMod val="75000"/>
                </a:schemeClr>
              </a:solidFill>
            </a:endParaRPr>
          </a:p>
        </p:txBody>
      </p:sp>
      <p:sp>
        <p:nvSpPr>
          <p:cNvPr id="17" name="TextBox 16"/>
          <p:cNvSpPr txBox="1"/>
          <p:nvPr/>
        </p:nvSpPr>
        <p:spPr>
          <a:xfrm>
            <a:off x="467543" y="1692683"/>
            <a:ext cx="3978419" cy="4494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400" dirty="0" smtClean="0">
                <a:solidFill>
                  <a:schemeClr val="tx2">
                    <a:lumMod val="75000"/>
                  </a:schemeClr>
                </a:solidFill>
              </a:rPr>
              <a:t>Comunicare</a:t>
            </a:r>
            <a:endParaRPr lang="ro-RO" sz="2400" dirty="0">
              <a:solidFill>
                <a:schemeClr val="tx2">
                  <a:lumMod val="75000"/>
                </a:schemeClr>
              </a:solidFill>
            </a:endParaRPr>
          </a:p>
        </p:txBody>
      </p:sp>
      <p:sp>
        <p:nvSpPr>
          <p:cNvPr id="18" name="TextBox 17"/>
          <p:cNvSpPr txBox="1"/>
          <p:nvPr/>
        </p:nvSpPr>
        <p:spPr>
          <a:xfrm>
            <a:off x="4716016" y="1692683"/>
            <a:ext cx="3978419" cy="4494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400" dirty="0" smtClean="0">
                <a:solidFill>
                  <a:schemeClr val="tx2">
                    <a:lumMod val="75000"/>
                  </a:schemeClr>
                </a:solidFill>
              </a:rPr>
              <a:t>Informare</a:t>
            </a:r>
            <a:endParaRPr lang="ro-RO" sz="2400" dirty="0">
              <a:solidFill>
                <a:schemeClr val="tx2">
                  <a:lumMod val="75000"/>
                </a:schemeClr>
              </a:solidFill>
            </a:endParaRPr>
          </a:p>
        </p:txBody>
      </p:sp>
    </p:spTree>
    <p:extLst>
      <p:ext uri="{BB962C8B-B14F-4D97-AF65-F5344CB8AC3E}">
        <p14:creationId xmlns:p14="http://schemas.microsoft.com/office/powerpoint/2010/main" val="421212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684722" y="229353"/>
            <a:ext cx="2194132" cy="615553"/>
            <a:chOff x="6660232" y="117212"/>
            <a:chExt cx="2194132" cy="615553"/>
          </a:xfrm>
        </p:grpSpPr>
        <p:sp>
          <p:nvSpPr>
            <p:cNvPr id="22" name="TextBox 21"/>
            <p:cNvSpPr txBox="1"/>
            <p:nvPr/>
          </p:nvSpPr>
          <p:spPr>
            <a:xfrm>
              <a:off x="7308304" y="117212"/>
              <a:ext cx="1546060" cy="615553"/>
            </a:xfrm>
            <a:prstGeom prst="rect">
              <a:avLst/>
            </a:prstGeom>
            <a:noFill/>
          </p:spPr>
          <p:txBody>
            <a:bodyPr wrap="none" lIns="36000" rtlCol="0">
              <a:spAutoFit/>
            </a:bodyPr>
            <a:lstStyle/>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Utilizator:	Popescu Florin</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CNP:	1770821080032</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Data / ora:	12.08.2017 / 12.37</a:t>
              </a:r>
              <a:endParaRPr lang="ro-RO" sz="800" b="1" dirty="0">
                <a:solidFill>
                  <a:schemeClr val="bg2"/>
                </a:solidFill>
                <a:effectLst>
                  <a:outerShdw blurRad="38100" dist="38100" dir="2700000" algn="tl">
                    <a:srgbClr val="000000">
                      <a:alpha val="43137"/>
                    </a:srgbClr>
                  </a:outerShdw>
                </a:effectLst>
              </a:endParaRPr>
            </a:p>
          </p:txBody>
        </p:sp>
        <p:pic>
          <p:nvPicPr>
            <p:cNvPr id="1034" name="Picture 10" descr="Imagini pentru profile photo"/>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0000"/>
              <a:ext cx="527150" cy="504000"/>
            </a:xfrm>
            <a:prstGeom prst="roundRect">
              <a:avLst>
                <a:gd name="adj" fmla="val 8327"/>
              </a:avLst>
            </a:prstGeom>
            <a:ln>
              <a:noFill/>
            </a:ln>
            <a:effectLst>
              <a:outerShdw dist="12700" dir="66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980866" y="980728"/>
            <a:ext cx="839606" cy="252000"/>
            <a:chOff x="6684722" y="980728"/>
            <a:chExt cx="839606" cy="252000"/>
          </a:xfrm>
        </p:grpSpPr>
        <p:sp>
          <p:nvSpPr>
            <p:cNvPr id="17" name="Rounded Rectangle 16"/>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smtClean="0">
                  <a:solidFill>
                    <a:schemeClr val="bg2"/>
                  </a:solidFill>
                  <a:effectLst>
                    <a:outerShdw blurRad="38100" dist="38100" dir="2700000" algn="tl">
                      <a:srgbClr val="000000">
                        <a:alpha val="43137"/>
                      </a:srgbClr>
                    </a:outerShdw>
                  </a:effectLst>
                </a:rPr>
                <a:t>Delogare</a:t>
              </a:r>
              <a:endParaRPr lang="ro-RO" b="1" dirty="0">
                <a:solidFill>
                  <a:schemeClr val="bg2"/>
                </a:solidFill>
                <a:effectLst>
                  <a:outerShdw blurRad="38100" dist="38100" dir="2700000" algn="tl">
                    <a:srgbClr val="000000">
                      <a:alpha val="43137"/>
                    </a:srgbClr>
                  </a:outerShdw>
                </a:effectLst>
              </a:endParaRPr>
            </a:p>
          </p:txBody>
        </p:sp>
        <p:pic>
          <p:nvPicPr>
            <p:cNvPr id="1038" name="Picture 14" descr="Imagini pentru log off icon png transparen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3419872" y="6351711"/>
            <a:ext cx="2304256" cy="477054"/>
          </a:xfrm>
          <a:prstGeom prst="rect">
            <a:avLst/>
          </a:prstGeom>
        </p:spPr>
        <p:txBody>
          <a:bodyPr wrap="square">
            <a:spAutoFit/>
          </a:bodyPr>
          <a:lstStyle/>
          <a:p>
            <a:pPr algn="ctr"/>
            <a:r>
              <a:rPr lang="ro-RO" sz="800" dirty="0">
                <a:solidFill>
                  <a:srgbClr val="345A88"/>
                </a:solidFill>
              </a:rPr>
              <a:t>Toate drepturile rezervate © 2017</a:t>
            </a:r>
          </a:p>
          <a:p>
            <a:pPr algn="ctr"/>
            <a:r>
              <a:rPr lang="ro-RO" sz="900" b="1" dirty="0">
                <a:solidFill>
                  <a:srgbClr val="345A88"/>
                </a:solidFill>
              </a:rPr>
              <a:t>Digitax Online Public Services</a:t>
            </a:r>
          </a:p>
          <a:p>
            <a:pPr algn="ctr"/>
            <a:r>
              <a:rPr lang="ro-RO" sz="800" dirty="0">
                <a:solidFill>
                  <a:srgbClr val="345A88"/>
                </a:solidFill>
              </a:rPr>
              <a:t>CONFIDENTIAL</a:t>
            </a:r>
          </a:p>
        </p:txBody>
      </p:sp>
      <p:grpSp>
        <p:nvGrpSpPr>
          <p:cNvPr id="25" name="Group 24"/>
          <p:cNvGrpSpPr/>
          <p:nvPr/>
        </p:nvGrpSpPr>
        <p:grpSpPr>
          <a:xfrm>
            <a:off x="216000" y="114374"/>
            <a:ext cx="2010815" cy="602776"/>
            <a:chOff x="216000" y="114374"/>
            <a:chExt cx="2010815" cy="602776"/>
          </a:xfrm>
        </p:grpSpPr>
        <p:pic>
          <p:nvPicPr>
            <p:cNvPr id="1029" name="Picture 5" descr="Imagini pentru menu icon png transparent"/>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16000" y="114374"/>
              <a:ext cx="2010815" cy="215444"/>
              <a:chOff x="323528" y="25652"/>
              <a:chExt cx="2010815" cy="215444"/>
            </a:xfrm>
          </p:grpSpPr>
          <p:sp>
            <p:nvSpPr>
              <p:cNvPr id="9" name="TextBox 8"/>
              <p:cNvSpPr txBox="1"/>
              <p:nvPr/>
            </p:nvSpPr>
            <p:spPr>
              <a:xfrm>
                <a:off x="323528" y="25652"/>
                <a:ext cx="723399"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Bine ati venit!</a:t>
                </a:r>
                <a:endParaRPr lang="ro-RO" sz="800" b="1" dirty="0">
                  <a:solidFill>
                    <a:schemeClr val="bg2"/>
                  </a:solidFill>
                  <a:effectLst>
                    <a:outerShdw blurRad="38100" dist="38100" dir="2700000" algn="tl">
                      <a:srgbClr val="000000">
                        <a:alpha val="43137"/>
                      </a:srgbClr>
                    </a:outerShdw>
                  </a:effectLst>
                </a:endParaRPr>
              </a:p>
            </p:txBody>
          </p:sp>
          <p:pic>
            <p:nvPicPr>
              <p:cNvPr id="1032" name="Picture 8" descr="Imagine similară"/>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5616" y="25652"/>
                <a:ext cx="1218727"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Platfoma digitala </a:t>
                </a:r>
                <a:r>
                  <a:rPr lang="en-US" sz="800" b="1" dirty="0" smtClean="0">
                    <a:solidFill>
                      <a:schemeClr val="bg2"/>
                    </a:solidFill>
                    <a:effectLst>
                      <a:outerShdw blurRad="38100" dist="38100" dir="2700000" algn="tl">
                        <a:srgbClr val="000000">
                          <a:alpha val="43137"/>
                        </a:srgbClr>
                      </a:outerShdw>
                    </a:effectLst>
                  </a:rPr>
                  <a:t>/ Acasa</a:t>
                </a:r>
                <a:endParaRPr lang="ro-RO" sz="800" b="1" dirty="0">
                  <a:solidFill>
                    <a:schemeClr val="bg2"/>
                  </a:solidFill>
                  <a:effectLst>
                    <a:outerShdw blurRad="38100" dist="38100" dir="2700000" algn="tl">
                      <a:srgbClr val="000000">
                        <a:alpha val="43137"/>
                      </a:srgbClr>
                    </a:outerShdw>
                  </a:effectLst>
                </a:endParaRPr>
              </a:p>
            </p:txBody>
          </p:sp>
        </p:grpSp>
        <p:pic>
          <p:nvPicPr>
            <p:cNvPr id="4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46906" y="6396762"/>
            <a:ext cx="1556944" cy="272598"/>
            <a:chOff x="46906" y="6396762"/>
            <a:chExt cx="1556944" cy="272598"/>
          </a:xfrm>
        </p:grpSpPr>
        <p:pic>
          <p:nvPicPr>
            <p:cNvPr id="1048" name="Picture 24" descr="Imagini pentru terms and conditions icon png transparent"/>
            <p:cNvPicPr>
              <a:picLocks noChangeAspect="1" noChangeArrowheads="1"/>
            </p:cNvPicPr>
            <p:nvPr/>
          </p:nvPicPr>
          <p:blipFill>
            <a:blip r:embed="rId9" cstate="print">
              <a:duotone>
                <a:prstClr val="black"/>
                <a:schemeClr val="tx2">
                  <a:lumMod val="50000"/>
                  <a:tint val="45000"/>
                  <a:satMod val="400000"/>
                </a:schemeClr>
              </a:duotone>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690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4" name="Rectangle 43"/>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grpSp>
        <p:nvGrpSpPr>
          <p:cNvPr id="35" name="Group 34"/>
          <p:cNvGrpSpPr/>
          <p:nvPr/>
        </p:nvGrpSpPr>
        <p:grpSpPr>
          <a:xfrm>
            <a:off x="1691680" y="2564904"/>
            <a:ext cx="1656184" cy="1224136"/>
            <a:chOff x="1691680" y="2564904"/>
            <a:chExt cx="1656184" cy="1224136"/>
          </a:xfrm>
        </p:grpSpPr>
        <p:sp>
          <p:nvSpPr>
            <p:cNvPr id="28" name="Rounded Rectangle 27"/>
            <p:cNvSpPr/>
            <p:nvPr/>
          </p:nvSpPr>
          <p:spPr>
            <a:xfrm>
              <a:off x="1691680" y="2564904"/>
              <a:ext cx="1656184" cy="1224136"/>
            </a:xfrm>
            <a:prstGeom prst="roundRect">
              <a:avLst>
                <a:gd name="adj" fmla="val 5392"/>
              </a:avLst>
            </a:prstGeom>
            <a:solidFill>
              <a:schemeClr val="bg2"/>
            </a:solidFill>
            <a:ln>
              <a:noFill/>
            </a:ln>
            <a:effectLst>
              <a:outerShdw blurRad="1270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6000" tIns="0" rIns="36000" bIns="0" rtlCol="0" anchor="b" anchorCtr="0">
              <a:noAutofit/>
            </a:bodyPr>
            <a:lstStyle/>
            <a:p>
              <a:pPr algn="ctr">
                <a:buClr>
                  <a:schemeClr val="accent1">
                    <a:lumMod val="75000"/>
                  </a:schemeClr>
                </a:buClr>
                <a:buSzPct val="90000"/>
              </a:pP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en-US" sz="1400" dirty="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r>
                <a:rPr lang="en-US" sz="1400" dirty="0" smtClean="0">
                  <a:solidFill>
                    <a:schemeClr val="accent1">
                      <a:lumMod val="75000"/>
                    </a:schemeClr>
                  </a:solidFill>
                  <a:effectLst>
                    <a:outerShdw blurRad="38100" dist="38100" dir="2700000" algn="tl">
                      <a:srgbClr val="000000">
                        <a:alpha val="43137"/>
                      </a:srgbClr>
                    </a:outerShdw>
                  </a:effectLst>
                </a:rPr>
                <a:t>Profil</a:t>
              </a:r>
              <a:endParaRPr lang="ro-RO" sz="14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50" name="Picture 26" descr="Imagini pentru profile icon png transpare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1915" y="2636912"/>
              <a:ext cx="655713" cy="6557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3779912" y="2564904"/>
            <a:ext cx="1656184" cy="1224136"/>
            <a:chOff x="3779912" y="2564904"/>
            <a:chExt cx="1656184" cy="1224136"/>
          </a:xfrm>
        </p:grpSpPr>
        <p:sp>
          <p:nvSpPr>
            <p:cNvPr id="50" name="Rounded Rectangle 49"/>
            <p:cNvSpPr/>
            <p:nvPr/>
          </p:nvSpPr>
          <p:spPr>
            <a:xfrm>
              <a:off x="3779912"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Arhiva</a:t>
              </a:r>
            </a:p>
            <a:p>
              <a:pPr algn="ctr"/>
              <a:r>
                <a:rPr lang="en-US" sz="1400" dirty="0" smtClean="0">
                  <a:solidFill>
                    <a:schemeClr val="accent1">
                      <a:lumMod val="75000"/>
                    </a:schemeClr>
                  </a:solidFill>
                  <a:effectLst>
                    <a:outerShdw blurRad="38100" dist="38100" dir="2700000" algn="tl">
                      <a:srgbClr val="000000">
                        <a:alpha val="43137"/>
                      </a:srgbClr>
                    </a:outerShdw>
                  </a:effectLst>
                </a:rPr>
                <a:t>personala</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52" name="Picture 28" descr="Imagini pentru archive icon png transparent"/>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00704" y="2766695"/>
              <a:ext cx="414599" cy="414599"/>
            </a:xfrm>
            <a:prstGeom prst="rect">
              <a:avLst/>
            </a:prstGeom>
            <a:noFill/>
            <a:effectLst>
              <a:outerShdw blurRad="63500" sx="102000" sy="102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5868144" y="2564904"/>
            <a:ext cx="1656184" cy="1224136"/>
            <a:chOff x="5868144" y="2564904"/>
            <a:chExt cx="1656184" cy="1224136"/>
          </a:xfrm>
        </p:grpSpPr>
        <p:sp>
          <p:nvSpPr>
            <p:cNvPr id="51" name="Rounded Rectangle 50"/>
            <p:cNvSpPr/>
            <p:nvPr/>
          </p:nvSpPr>
          <p:spPr>
            <a:xfrm>
              <a:off x="5868144" y="25649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Consultare </a:t>
              </a:r>
              <a:r>
                <a:rPr lang="en-US" sz="1400" dirty="0">
                  <a:solidFill>
                    <a:schemeClr val="accent1">
                      <a:lumMod val="75000"/>
                    </a:schemeClr>
                  </a:solidFill>
                  <a:effectLst>
                    <a:outerShdw blurRad="38100" dist="38100" dir="2700000" algn="tl">
                      <a:srgbClr val="000000">
                        <a:alpha val="43137"/>
                      </a:srgbClr>
                    </a:outerShdw>
                  </a:effectLst>
                </a:rPr>
                <a:t>inspector</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54" name="Picture 30" descr="Imagini pentru call center icon png transparent"/>
            <p:cNvPicPr>
              <a:picLocks noChangeAspect="1" noChangeArrowheads="1"/>
            </p:cNvPicPr>
            <p:nvPr/>
          </p:nvPicPr>
          <p:blipFill>
            <a:blip r:embed="rId14" cstate="print">
              <a:grayscl/>
              <a:extLst>
                <a:ext uri="{28A0092B-C50C-407E-A947-70E740481C1C}">
                  <a14:useLocalDpi xmlns:a14="http://schemas.microsoft.com/office/drawing/2010/main" val="0"/>
                </a:ext>
              </a:extLst>
            </a:blip>
            <a:srcRect/>
            <a:stretch>
              <a:fillRect/>
            </a:stretch>
          </p:blipFill>
          <p:spPr bwMode="auto">
            <a:xfrm flipH="1">
              <a:off x="6444208" y="2700000"/>
              <a:ext cx="504089" cy="5040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1691680" y="4365104"/>
            <a:ext cx="1656184" cy="1224136"/>
            <a:chOff x="1691680" y="4365104"/>
            <a:chExt cx="1656184" cy="1224136"/>
          </a:xfrm>
        </p:grpSpPr>
        <p:sp>
          <p:nvSpPr>
            <p:cNvPr id="52" name="Rounded Rectangle 51"/>
            <p:cNvSpPr/>
            <p:nvPr/>
          </p:nvSpPr>
          <p:spPr>
            <a:xfrm>
              <a:off x="1691680" y="4365104"/>
              <a:ext cx="1656184" cy="1224136"/>
            </a:xfrm>
            <a:prstGeom prst="roundRect">
              <a:avLst>
                <a:gd name="adj" fmla="val 5392"/>
              </a:avLst>
            </a:prstGeom>
            <a:solidFill>
              <a:schemeClr val="bg2"/>
            </a:solidFill>
            <a:ln>
              <a:noFill/>
            </a:ln>
            <a:effectLst>
              <a:outerShdw blurRad="1270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6000" tIns="0" rIns="36000" bIns="0" rtlCol="0" anchor="b" anchorCtr="0">
              <a:noAutofit/>
            </a:bodyPr>
            <a:lstStyle/>
            <a:p>
              <a:pPr algn="ctr">
                <a:buClr>
                  <a:schemeClr val="accent1">
                    <a:lumMod val="75000"/>
                  </a:schemeClr>
                </a:buClr>
                <a:buSzPct val="90000"/>
              </a:pP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endParaRPr lang="en-US" sz="1400" dirty="0">
                <a:solidFill>
                  <a:schemeClr val="accent1">
                    <a:lumMod val="75000"/>
                  </a:schemeClr>
                </a:solidFill>
                <a:effectLst>
                  <a:outerShdw blurRad="38100" dist="38100" dir="2700000" algn="tl">
                    <a:srgbClr val="000000">
                      <a:alpha val="43137"/>
                    </a:srgbClr>
                  </a:outerShdw>
                </a:effectLst>
              </a:endParaRPr>
            </a:p>
            <a:p>
              <a:pPr algn="ctr">
                <a:buClr>
                  <a:schemeClr val="accent1">
                    <a:lumMod val="75000"/>
                  </a:schemeClr>
                </a:buClr>
                <a:buSzPct val="90000"/>
              </a:pPr>
              <a:r>
                <a:rPr lang="en-US" sz="1400" dirty="0" smtClean="0">
                  <a:solidFill>
                    <a:schemeClr val="accent1">
                      <a:lumMod val="75000"/>
                    </a:schemeClr>
                  </a:solidFill>
                  <a:effectLst>
                    <a:outerShdw blurRad="38100" dist="38100" dir="2700000" algn="tl">
                      <a:srgbClr val="000000">
                        <a:alpha val="43137"/>
                      </a:srgbClr>
                    </a:outerShdw>
                  </a:effectLst>
                </a:rPr>
                <a:t>Declaratii </a:t>
              </a:r>
            </a:p>
            <a:p>
              <a:pPr algn="ctr">
                <a:buClr>
                  <a:schemeClr val="accent1">
                    <a:lumMod val="75000"/>
                  </a:schemeClr>
                </a:buClr>
                <a:buSzPct val="90000"/>
              </a:pPr>
              <a:r>
                <a:rPr lang="en-US" sz="1400" dirty="0" smtClean="0">
                  <a:solidFill>
                    <a:schemeClr val="accent1">
                      <a:lumMod val="75000"/>
                    </a:schemeClr>
                  </a:solidFill>
                  <a:effectLst>
                    <a:outerShdw blurRad="38100" dist="38100" dir="2700000" algn="tl">
                      <a:srgbClr val="000000">
                        <a:alpha val="43137"/>
                      </a:srgbClr>
                    </a:outerShdw>
                  </a:effectLst>
                </a:rPr>
                <a:t>online</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56" name="Picture 32" descr="Imagini pentru online requests icon png transparent"/>
            <p:cNvPicPr>
              <a:picLocks noChangeAspect="1" noChangeArrowheads="1"/>
            </p:cNvPicPr>
            <p:nvPr/>
          </p:nvPicPr>
          <p:blipFill>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76000" y="4509120"/>
              <a:ext cx="396000" cy="396000"/>
            </a:xfrm>
            <a:prstGeom prst="rect">
              <a:avLst/>
            </a:prstGeom>
            <a:noFill/>
            <a:effectLst>
              <a:outerShdw blurRad="25400" dir="5400000" algn="ctr" rotWithShape="0">
                <a:schemeClr val="tx1">
                  <a:alpha val="36000"/>
                </a:schemeClr>
              </a:outerShdw>
            </a:effectLst>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smtClean="0"/>
              <a:t>Pagina principala</a:t>
            </a:r>
            <a:endParaRPr lang="ro-RO" sz="2400" dirty="0"/>
          </a:p>
        </p:txBody>
      </p:sp>
      <p:sp>
        <p:nvSpPr>
          <p:cNvPr id="32" name="AutoShape 40" descr="Imagine similar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33" name="AutoShape 43" descr="Imagine similar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34" name="AutoShape 45" descr="Imagine similar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grpSp>
        <p:nvGrpSpPr>
          <p:cNvPr id="45" name="Group 44"/>
          <p:cNvGrpSpPr/>
          <p:nvPr/>
        </p:nvGrpSpPr>
        <p:grpSpPr>
          <a:xfrm>
            <a:off x="3779912" y="4365104"/>
            <a:ext cx="1656184" cy="1224136"/>
            <a:chOff x="3779912" y="4365104"/>
            <a:chExt cx="1656184" cy="1224136"/>
          </a:xfrm>
        </p:grpSpPr>
        <p:sp>
          <p:nvSpPr>
            <p:cNvPr id="53" name="Rounded Rectangle 52"/>
            <p:cNvSpPr/>
            <p:nvPr/>
          </p:nvSpPr>
          <p:spPr>
            <a:xfrm>
              <a:off x="3779912" y="43651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endParaRPr lang="en-US" sz="1400" dirty="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Cereri </a:t>
              </a:r>
            </a:p>
            <a:p>
              <a:pPr algn="ctr"/>
              <a:r>
                <a:rPr lang="en-US" sz="1400" dirty="0">
                  <a:solidFill>
                    <a:schemeClr val="accent1">
                      <a:lumMod val="75000"/>
                    </a:schemeClr>
                  </a:solidFill>
                  <a:effectLst>
                    <a:outerShdw blurRad="38100" dist="38100" dir="2700000" algn="tl">
                      <a:srgbClr val="000000">
                        <a:alpha val="43137"/>
                      </a:srgbClr>
                    </a:outerShdw>
                  </a:effectLst>
                </a:rPr>
                <a:t>o</a:t>
              </a:r>
              <a:r>
                <a:rPr lang="en-US" sz="1400" dirty="0" smtClean="0">
                  <a:solidFill>
                    <a:schemeClr val="accent1">
                      <a:lumMod val="75000"/>
                    </a:schemeClr>
                  </a:solidFill>
                  <a:effectLst>
                    <a:outerShdw blurRad="38100" dist="38100" dir="2700000" algn="tl">
                      <a:srgbClr val="000000">
                        <a:alpha val="43137"/>
                      </a:srgbClr>
                    </a:outerShdw>
                  </a:effectLst>
                </a:rPr>
                <a:t>nline </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71" name="Picture 47" descr="Imagini pentru notes icon png transparent"/>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6004" y="4482664"/>
              <a:ext cx="504000" cy="504000"/>
            </a:xfrm>
            <a:prstGeom prst="rect">
              <a:avLst/>
            </a:prstGeom>
            <a:noFill/>
            <a:effectLst>
              <a:outerShdw blurRad="25400" sx="102000" sy="102000" algn="ctr" rotWithShape="0">
                <a:prstClr val="black">
                  <a:alpha val="36000"/>
                </a:prstClr>
              </a:outerShdw>
            </a:effectLst>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5868144" y="4365104"/>
            <a:ext cx="1656184" cy="1224136"/>
            <a:chOff x="5868144" y="4365104"/>
            <a:chExt cx="1656184" cy="1224136"/>
          </a:xfrm>
        </p:grpSpPr>
        <p:sp>
          <p:nvSpPr>
            <p:cNvPr id="54" name="Rounded Rectangle 53"/>
            <p:cNvSpPr/>
            <p:nvPr/>
          </p:nvSpPr>
          <p:spPr>
            <a:xfrm>
              <a:off x="5868144" y="4365104"/>
              <a:ext cx="1656184" cy="1224136"/>
            </a:xfrm>
            <a:prstGeom prst="roundRect">
              <a:avLst>
                <a:gd name="adj" fmla="val 5392"/>
              </a:avLst>
            </a:prstGeom>
            <a:solidFill>
              <a:schemeClr val="bg2"/>
            </a:solidFill>
            <a:ln>
              <a:noFill/>
            </a:ln>
            <a:effectLst>
              <a:outerShdw blurRad="1270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dirty="0" smtClean="0">
                <a:solidFill>
                  <a:schemeClr val="accent1">
                    <a:lumMod val="75000"/>
                  </a:schemeClr>
                </a:solidFill>
                <a:effectLst>
                  <a:outerShdw blurRad="38100" dist="38100" dir="2700000" algn="tl">
                    <a:srgbClr val="000000">
                      <a:alpha val="43137"/>
                    </a:srgbClr>
                  </a:outerShdw>
                </a:effectLst>
              </a:endParaRPr>
            </a:p>
            <a:p>
              <a:pPr algn="ctr"/>
              <a:endParaRPr lang="en-US" sz="1400" dirty="0">
                <a:solidFill>
                  <a:schemeClr val="accent1">
                    <a:lumMod val="75000"/>
                  </a:schemeClr>
                </a:solidFill>
                <a:effectLst>
                  <a:outerShdw blurRad="38100" dist="38100" dir="2700000" algn="tl">
                    <a:srgbClr val="000000">
                      <a:alpha val="43137"/>
                    </a:srgbClr>
                  </a:outerShdw>
                </a:effectLst>
              </a:endParaRPr>
            </a:p>
            <a:p>
              <a:pPr algn="ctr"/>
              <a:r>
                <a:rPr lang="en-US" sz="1400" dirty="0" smtClean="0">
                  <a:solidFill>
                    <a:schemeClr val="accent1">
                      <a:lumMod val="75000"/>
                    </a:schemeClr>
                  </a:solidFill>
                  <a:effectLst>
                    <a:outerShdw blurRad="38100" dist="38100" dir="2700000" algn="tl">
                      <a:srgbClr val="000000">
                        <a:alpha val="43137"/>
                      </a:srgbClr>
                    </a:outerShdw>
                  </a:effectLst>
                </a:rPr>
                <a:t>Registrul </a:t>
              </a:r>
              <a:endParaRPr lang="ro-RO" sz="1400" dirty="0" smtClean="0">
                <a:solidFill>
                  <a:schemeClr val="accent1">
                    <a:lumMod val="75000"/>
                  </a:schemeClr>
                </a:solidFill>
                <a:effectLst>
                  <a:outerShdw blurRad="38100" dist="38100" dir="2700000" algn="tl">
                    <a:srgbClr val="000000">
                      <a:alpha val="43137"/>
                    </a:srgbClr>
                  </a:outerShdw>
                </a:effectLst>
              </a:endParaRPr>
            </a:p>
            <a:p>
              <a:pPr algn="ctr"/>
              <a:r>
                <a:rPr lang="ro-RO" sz="1400" dirty="0" smtClean="0">
                  <a:solidFill>
                    <a:schemeClr val="accent1">
                      <a:lumMod val="75000"/>
                    </a:schemeClr>
                  </a:solidFill>
                  <a:effectLst>
                    <a:outerShdw blurRad="38100" dist="38100" dir="2700000" algn="tl">
                      <a:srgbClr val="000000">
                        <a:alpha val="43137"/>
                      </a:srgbClr>
                    </a:outerShdw>
                  </a:effectLst>
                </a:rPr>
                <a:t>p</a:t>
              </a:r>
              <a:r>
                <a:rPr lang="en-US" sz="1400" dirty="0" smtClean="0">
                  <a:solidFill>
                    <a:schemeClr val="accent1">
                      <a:lumMod val="75000"/>
                    </a:schemeClr>
                  </a:solidFill>
                  <a:effectLst>
                    <a:outerShdw blurRad="38100" dist="38100" dir="2700000" algn="tl">
                      <a:srgbClr val="000000">
                        <a:alpha val="43137"/>
                      </a:srgbClr>
                    </a:outerShdw>
                  </a:effectLst>
                </a:rPr>
                <a:t>opriri</a:t>
              </a:r>
              <a:endParaRPr lang="ro-RO" sz="1400" dirty="0">
                <a:solidFill>
                  <a:schemeClr val="accent1">
                    <a:lumMod val="75000"/>
                  </a:schemeClr>
                </a:solidFill>
                <a:effectLst>
                  <a:outerShdw blurRad="38100" dist="38100" dir="2700000" algn="tl">
                    <a:srgbClr val="000000">
                      <a:alpha val="43137"/>
                    </a:srgbClr>
                  </a:outerShdw>
                </a:effectLst>
              </a:endParaRPr>
            </a:p>
          </p:txBody>
        </p:sp>
        <p:pic>
          <p:nvPicPr>
            <p:cNvPr id="1073" name="Picture 49" descr="Imagini pentru lock icon png transparen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4208" y="4464000"/>
              <a:ext cx="504000"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420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4000" y="1598162"/>
            <a:ext cx="8784000" cy="4608000"/>
          </a:xfrm>
          <a:prstGeom prst="roundRect">
            <a:avLst>
              <a:gd name="adj" fmla="val 14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684722" y="229353"/>
            <a:ext cx="2194132" cy="615553"/>
            <a:chOff x="6660232" y="117212"/>
            <a:chExt cx="2194132" cy="615553"/>
          </a:xfrm>
        </p:grpSpPr>
        <p:sp>
          <p:nvSpPr>
            <p:cNvPr id="5" name="TextBox 4"/>
            <p:cNvSpPr txBox="1"/>
            <p:nvPr/>
          </p:nvSpPr>
          <p:spPr>
            <a:xfrm>
              <a:off x="7308304" y="117212"/>
              <a:ext cx="1546060" cy="615553"/>
            </a:xfrm>
            <a:prstGeom prst="rect">
              <a:avLst/>
            </a:prstGeom>
            <a:noFill/>
          </p:spPr>
          <p:txBody>
            <a:bodyPr wrap="none" lIns="36000" rtlCol="0">
              <a:spAutoFit/>
            </a:bodyPr>
            <a:lstStyle/>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Utilizator:	Popescu Florin</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CNP:	1770821080032</a:t>
              </a:r>
            </a:p>
            <a:p>
              <a:pPr>
                <a:spcAft>
                  <a:spcPts val="600"/>
                </a:spcAft>
                <a:tabLst>
                  <a:tab pos="623888" algn="l"/>
                </a:tabLst>
              </a:pPr>
              <a:r>
                <a:rPr lang="ro-RO" sz="800" b="1" dirty="0" smtClean="0">
                  <a:solidFill>
                    <a:schemeClr val="bg2"/>
                  </a:solidFill>
                  <a:effectLst>
                    <a:outerShdw blurRad="38100" dist="38100" dir="2700000" algn="tl">
                      <a:srgbClr val="000000">
                        <a:alpha val="43137"/>
                      </a:srgbClr>
                    </a:outerShdw>
                  </a:effectLst>
                </a:rPr>
                <a:t>Data / ora:	12.08.2017 / 12.37</a:t>
              </a:r>
              <a:endParaRPr lang="ro-RO" sz="800" b="1" dirty="0">
                <a:solidFill>
                  <a:schemeClr val="bg2"/>
                </a:solidFill>
                <a:effectLst>
                  <a:outerShdw blurRad="38100" dist="38100" dir="2700000" algn="tl">
                    <a:srgbClr val="000000">
                      <a:alpha val="43137"/>
                    </a:srgbClr>
                  </a:outerShdw>
                </a:effectLst>
              </a:endParaRPr>
            </a:p>
          </p:txBody>
        </p:sp>
        <p:pic>
          <p:nvPicPr>
            <p:cNvPr id="6" name="Picture 10" descr="Imagini pentru profile photo"/>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80000"/>
              <a:ext cx="527150" cy="504000"/>
            </a:xfrm>
            <a:prstGeom prst="roundRect">
              <a:avLst>
                <a:gd name="adj" fmla="val 832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matte">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980866" y="980728"/>
            <a:ext cx="839606" cy="252000"/>
            <a:chOff x="6684722" y="980728"/>
            <a:chExt cx="839606" cy="252000"/>
          </a:xfrm>
        </p:grpSpPr>
        <p:sp>
          <p:nvSpPr>
            <p:cNvPr id="8" name="Rounded Rectangle 7"/>
            <p:cNvSpPr/>
            <p:nvPr/>
          </p:nvSpPr>
          <p:spPr>
            <a:xfrm>
              <a:off x="6684722" y="980728"/>
              <a:ext cx="839606" cy="252000"/>
            </a:xfrm>
            <a:prstGeom prst="roundRect">
              <a:avLst/>
            </a:prstGeom>
            <a:solidFill>
              <a:schemeClr val="accent1">
                <a:alpha val="12000"/>
              </a:schemeClr>
            </a:solidFill>
            <a:ln w="9525">
              <a:solidFill>
                <a:schemeClr val="bg1"/>
              </a:solidFill>
              <a:prstDash val="solid"/>
            </a:ln>
            <a:scene3d>
              <a:camera prst="orthographicFront"/>
              <a:lightRig rig="two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ro-RO" sz="900" b="1" dirty="0" smtClean="0">
                  <a:solidFill>
                    <a:schemeClr val="bg2"/>
                  </a:solidFill>
                  <a:effectLst>
                    <a:outerShdw blurRad="38100" dist="38100" dir="2700000" algn="tl">
                      <a:srgbClr val="000000">
                        <a:alpha val="43137"/>
                      </a:srgbClr>
                    </a:outerShdw>
                  </a:effectLst>
                </a:rPr>
                <a:t>Delogare</a:t>
              </a:r>
              <a:endParaRPr lang="ro-RO" b="1" dirty="0">
                <a:solidFill>
                  <a:schemeClr val="bg2"/>
                </a:solidFill>
                <a:effectLst>
                  <a:outerShdw blurRad="38100" dist="38100" dir="2700000" algn="tl">
                    <a:srgbClr val="000000">
                      <a:alpha val="43137"/>
                    </a:srgbClr>
                  </a:outerShdw>
                </a:effectLst>
              </a:endParaRPr>
            </a:p>
          </p:txBody>
        </p:sp>
        <p:pic>
          <p:nvPicPr>
            <p:cNvPr id="9" name="Picture 14" descr="Imagini pentru log off icon png transparent"/>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08304" y="1036800"/>
              <a:ext cx="128044" cy="144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16000" y="114374"/>
            <a:ext cx="2010815" cy="602776"/>
            <a:chOff x="216000" y="114374"/>
            <a:chExt cx="2010815" cy="602776"/>
          </a:xfrm>
        </p:grpSpPr>
        <p:pic>
          <p:nvPicPr>
            <p:cNvPr id="11" name="Picture 5" descr="Imagini pentru menu icon png transparent"/>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6024" y="357110"/>
              <a:ext cx="357353" cy="360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16000" y="114374"/>
              <a:ext cx="2010815" cy="215444"/>
              <a:chOff x="323528" y="25652"/>
              <a:chExt cx="2010815" cy="215444"/>
            </a:xfrm>
          </p:grpSpPr>
          <p:sp>
            <p:nvSpPr>
              <p:cNvPr id="14" name="TextBox 13"/>
              <p:cNvSpPr txBox="1"/>
              <p:nvPr/>
            </p:nvSpPr>
            <p:spPr>
              <a:xfrm>
                <a:off x="323528" y="25652"/>
                <a:ext cx="723399"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Bine ati venit!</a:t>
                </a:r>
                <a:endParaRPr lang="ro-RO" sz="800" b="1" dirty="0">
                  <a:solidFill>
                    <a:schemeClr val="bg2"/>
                  </a:solidFill>
                  <a:effectLst>
                    <a:outerShdw blurRad="38100" dist="38100" dir="2700000" algn="tl">
                      <a:srgbClr val="000000">
                        <a:alpha val="43137"/>
                      </a:srgbClr>
                    </a:outerShdw>
                  </a:effectLst>
                </a:endParaRPr>
              </a:p>
            </p:txBody>
          </p:sp>
          <p:pic>
            <p:nvPicPr>
              <p:cNvPr id="15" name="Picture 8" descr="Imagine similară"/>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6200000">
                <a:off x="971600" y="61366"/>
                <a:ext cx="144016" cy="144016"/>
              </a:xfrm>
              <a:prstGeom prst="rect">
                <a:avLst/>
              </a:prstGeom>
              <a:noFill/>
              <a:effectLst>
                <a:outerShdw blurRad="25400" sx="102000" sy="102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5616" y="25652"/>
                <a:ext cx="1218727" cy="215444"/>
              </a:xfrm>
              <a:prstGeom prst="rect">
                <a:avLst/>
              </a:prstGeom>
              <a:noFill/>
            </p:spPr>
            <p:txBody>
              <a:bodyPr wrap="none" lIns="36000" rtlCol="0">
                <a:spAutoFit/>
              </a:bodyPr>
              <a:lstStyle/>
              <a:p>
                <a:r>
                  <a:rPr lang="ro-RO" sz="800" b="1" dirty="0" smtClean="0">
                    <a:solidFill>
                      <a:schemeClr val="bg2"/>
                    </a:solidFill>
                    <a:effectLst>
                      <a:outerShdw blurRad="38100" dist="38100" dir="2700000" algn="tl">
                        <a:srgbClr val="000000">
                          <a:alpha val="43137"/>
                        </a:srgbClr>
                      </a:outerShdw>
                    </a:effectLst>
                  </a:rPr>
                  <a:t>Platfoma digitala </a:t>
                </a:r>
                <a:r>
                  <a:rPr lang="en-US" sz="800" b="1" dirty="0" smtClean="0">
                    <a:solidFill>
                      <a:schemeClr val="bg2"/>
                    </a:solidFill>
                    <a:effectLst>
                      <a:outerShdw blurRad="38100" dist="38100" dir="2700000" algn="tl">
                        <a:srgbClr val="000000">
                          <a:alpha val="43137"/>
                        </a:srgbClr>
                      </a:outerShdw>
                    </a:effectLst>
                  </a:rPr>
                  <a:t>/ Acasa</a:t>
                </a:r>
                <a:endParaRPr lang="ro-RO" sz="800" b="1" dirty="0">
                  <a:solidFill>
                    <a:schemeClr val="bg2"/>
                  </a:solidFill>
                  <a:effectLst>
                    <a:outerShdw blurRad="38100" dist="38100" dir="2700000" algn="tl">
                      <a:srgbClr val="000000">
                        <a:alpha val="43137"/>
                      </a:srgbClr>
                    </a:outerShdw>
                  </a:effectLst>
                </a:endParaRPr>
              </a:p>
            </p:txBody>
          </p:sp>
        </p:grpSp>
        <p:pic>
          <p:nvPicPr>
            <p:cNvPr id="13"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838" y="420144"/>
              <a:ext cx="1007834" cy="297005"/>
            </a:xfrm>
            <a:prstGeom prst="rect">
              <a:avLst/>
            </a:prstGeom>
            <a:noFill/>
            <a:ln>
              <a:noFill/>
            </a:ln>
            <a:effectLst>
              <a:outerShdw blurRad="114300" dir="2700000" algn="ctr" rotWithShape="0">
                <a:schemeClr val="tx1">
                  <a:lumMod val="65000"/>
                  <a:lumOff val="35000"/>
                  <a:alpha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231516" y="980728"/>
            <a:ext cx="4340484"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lIns="36000" tIns="0" rIns="36000" bIns="0" rtlCol="0" anchor="ctr" anchorCtr="0">
            <a:noAutofit/>
          </a:bodyPr>
          <a:lstStyle>
            <a:defPPr>
              <a:defRPr lang="ro-RO"/>
            </a:defPPr>
            <a:lvl1pPr>
              <a:buClr>
                <a:schemeClr val="accent1">
                  <a:lumMod val="75000"/>
                </a:schemeClr>
              </a:buClr>
              <a:buSzPct val="90000"/>
              <a:defRPr sz="3200">
                <a:solidFill>
                  <a:schemeClr val="bg1">
                    <a:lumMod val="85000"/>
                  </a:schemeClr>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smtClean="0"/>
              <a:t>P</a:t>
            </a:r>
            <a:r>
              <a:rPr lang="ro-RO" sz="2400" dirty="0" smtClean="0"/>
              <a:t>rofil personal</a:t>
            </a:r>
            <a:endParaRPr lang="ro-RO" sz="2400" dirty="0"/>
          </a:p>
        </p:txBody>
      </p:sp>
      <p:sp>
        <p:nvSpPr>
          <p:cNvPr id="18" name="AutoShape 43" descr="Imagine similar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19" name="AutoShape 45" descr="Imagine similar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21" name="Rectangle 20"/>
          <p:cNvSpPr/>
          <p:nvPr/>
        </p:nvSpPr>
        <p:spPr>
          <a:xfrm>
            <a:off x="3419872" y="6351711"/>
            <a:ext cx="2304256" cy="477054"/>
          </a:xfrm>
          <a:prstGeom prst="rect">
            <a:avLst/>
          </a:prstGeom>
        </p:spPr>
        <p:txBody>
          <a:bodyPr wrap="square">
            <a:spAutoFit/>
          </a:bodyPr>
          <a:lstStyle/>
          <a:p>
            <a:pPr algn="ctr"/>
            <a:r>
              <a:rPr lang="ro-RO" sz="800" dirty="0">
                <a:solidFill>
                  <a:srgbClr val="345A88"/>
                </a:solidFill>
              </a:rPr>
              <a:t>Toate drepturile rezervate © 2017</a:t>
            </a:r>
          </a:p>
          <a:p>
            <a:pPr algn="ctr"/>
            <a:r>
              <a:rPr lang="ro-RO" sz="900" b="1" dirty="0">
                <a:solidFill>
                  <a:srgbClr val="345A88"/>
                </a:solidFill>
              </a:rPr>
              <a:t>Digitax Online Public Services</a:t>
            </a:r>
          </a:p>
          <a:p>
            <a:pPr algn="ctr"/>
            <a:r>
              <a:rPr lang="ro-RO" sz="800" dirty="0">
                <a:solidFill>
                  <a:srgbClr val="345A88"/>
                </a:solidFill>
              </a:rPr>
              <a:t>CONFIDENTIAL</a:t>
            </a:r>
          </a:p>
        </p:txBody>
      </p:sp>
      <p:grpSp>
        <p:nvGrpSpPr>
          <p:cNvPr id="22" name="Group 21"/>
          <p:cNvGrpSpPr/>
          <p:nvPr/>
        </p:nvGrpSpPr>
        <p:grpSpPr>
          <a:xfrm>
            <a:off x="46906" y="6396762"/>
            <a:ext cx="1556944" cy="272598"/>
            <a:chOff x="46906" y="6396762"/>
            <a:chExt cx="1556944" cy="272598"/>
          </a:xfrm>
        </p:grpSpPr>
        <p:pic>
          <p:nvPicPr>
            <p:cNvPr id="23" name="Picture 24" descr="Imagini pentru terms and conditions icon png transparent"/>
            <p:cNvPicPr>
              <a:picLocks noChangeAspect="1" noChangeArrowheads="1"/>
            </p:cNvPicPr>
            <p:nvPr/>
          </p:nvPicPr>
          <p:blipFill>
            <a:blip r:embed="rId11" cstate="print">
              <a:duotone>
                <a:prstClr val="black"/>
                <a:schemeClr val="tx2">
                  <a:lumMod val="50000"/>
                  <a:tint val="45000"/>
                  <a:satMod val="400000"/>
                </a:schemeClr>
              </a:duotone>
              <a:extLst>
                <a:ext uri="{BEBA8EAE-BF5A-486C-A8C5-ECC9F3942E4B}">
                  <a14:imgProps xmlns:a14="http://schemas.microsoft.com/office/drawing/2010/main">
                    <a14:imgLayer r:embed="rId12">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6906" y="6396762"/>
              <a:ext cx="492646" cy="2725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451722" y="6499740"/>
              <a:ext cx="1152128" cy="169277"/>
            </a:xfrm>
            <a:prstGeom prst="rect">
              <a:avLst/>
            </a:prstGeom>
          </p:spPr>
          <p:txBody>
            <a:bodyPr wrap="square" lIns="36000" rIns="36000" bIns="0">
              <a:spAutoFit/>
            </a:bodyPr>
            <a:lstStyle/>
            <a:p>
              <a:r>
                <a:rPr lang="en-US" sz="800" b="1" dirty="0" smtClean="0">
                  <a:solidFill>
                    <a:srgbClr val="345A88"/>
                  </a:solidFill>
                </a:rPr>
                <a:t>Termeni si conditii</a:t>
              </a:r>
              <a:endParaRPr lang="ro-RO" sz="800" b="1" dirty="0">
                <a:solidFill>
                  <a:srgbClr val="345A88"/>
                </a:solidFill>
              </a:endParaRPr>
            </a:p>
          </p:txBody>
        </p:sp>
      </p:grpSp>
    </p:spTree>
    <p:extLst>
      <p:ext uri="{BB962C8B-B14F-4D97-AF65-F5344CB8AC3E}">
        <p14:creationId xmlns:p14="http://schemas.microsoft.com/office/powerpoint/2010/main" val="309961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1192</Words>
  <Application>Microsoft Office PowerPoint</Application>
  <PresentationFormat>On-screen Show (4:3)</PresentationFormat>
  <Paragraphs>327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116</cp:revision>
  <dcterms:created xsi:type="dcterms:W3CDTF">2017-08-15T06:27:11Z</dcterms:created>
  <dcterms:modified xsi:type="dcterms:W3CDTF">2017-09-30T09:53:15Z</dcterms:modified>
</cp:coreProperties>
</file>